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64" r:id="rId3"/>
    <p:sldId id="261" r:id="rId4"/>
    <p:sldId id="273" r:id="rId5"/>
    <p:sldId id="260" r:id="rId6"/>
    <p:sldId id="263" r:id="rId7"/>
    <p:sldId id="266" r:id="rId8"/>
    <p:sldId id="274" r:id="rId9"/>
    <p:sldId id="275" r:id="rId10"/>
    <p:sldId id="267" r:id="rId11"/>
    <p:sldId id="268" r:id="rId12"/>
    <p:sldId id="269" r:id="rId13"/>
    <p:sldId id="270" r:id="rId14"/>
    <p:sldId id="271" r:id="rId15"/>
    <p:sldId id="272" r:id="rId16"/>
    <p:sldId id="276" r:id="rId17"/>
    <p:sldId id="286" r:id="rId18"/>
    <p:sldId id="277" r:id="rId19"/>
    <p:sldId id="287" r:id="rId20"/>
    <p:sldId id="292" r:id="rId21"/>
    <p:sldId id="279" r:id="rId22"/>
    <p:sldId id="293" r:id="rId23"/>
    <p:sldId id="281" r:id="rId24"/>
    <p:sldId id="288" r:id="rId25"/>
    <p:sldId id="289" r:id="rId26"/>
    <p:sldId id="282" r:id="rId27"/>
    <p:sldId id="290" r:id="rId28"/>
    <p:sldId id="284" r:id="rId29"/>
    <p:sldId id="283" r:id="rId30"/>
    <p:sldId id="285" r:id="rId31"/>
    <p:sldId id="291" r:id="rId32"/>
    <p:sldId id="259"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0029"/>
    <a:srgbClr val="E4022C"/>
    <a:srgbClr val="B3B2B2"/>
    <a:srgbClr val="5456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288" autoAdjust="0"/>
    <p:restoredTop sz="94674"/>
  </p:normalViewPr>
  <p:slideViewPr>
    <p:cSldViewPr snapToGrid="0" showGuides="1">
      <p:cViewPr varScale="1">
        <p:scale>
          <a:sx n="106" d="100"/>
          <a:sy n="106" d="100"/>
        </p:scale>
        <p:origin x="558"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C179E7-632F-4E10-B9DB-96373CC62C72}" type="datetimeFigureOut">
              <a:rPr lang="it-IT" smtClean="0"/>
              <a:t>21/03/2025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3F74F-28E5-415F-872D-C4D062BC699B}" type="slidenum">
              <a:rPr lang="it-IT" smtClean="0"/>
              <a:t>‹N›</a:t>
            </a:fld>
            <a:endParaRPr lang="it-IT"/>
          </a:p>
        </p:txBody>
      </p:sp>
    </p:spTree>
    <p:extLst>
      <p:ext uri="{BB962C8B-B14F-4D97-AF65-F5344CB8AC3E}">
        <p14:creationId xmlns:p14="http://schemas.microsoft.com/office/powerpoint/2010/main" val="713923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15</a:t>
            </a:fld>
            <a:endParaRPr lang="it-IT"/>
          </a:p>
        </p:txBody>
      </p:sp>
    </p:spTree>
    <p:extLst>
      <p:ext uri="{BB962C8B-B14F-4D97-AF65-F5344CB8AC3E}">
        <p14:creationId xmlns:p14="http://schemas.microsoft.com/office/powerpoint/2010/main" val="24548961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24</a:t>
            </a:fld>
            <a:endParaRPr lang="it-IT"/>
          </a:p>
        </p:txBody>
      </p:sp>
    </p:spTree>
    <p:extLst>
      <p:ext uri="{BB962C8B-B14F-4D97-AF65-F5344CB8AC3E}">
        <p14:creationId xmlns:p14="http://schemas.microsoft.com/office/powerpoint/2010/main" val="71189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25</a:t>
            </a:fld>
            <a:endParaRPr lang="it-IT"/>
          </a:p>
        </p:txBody>
      </p:sp>
    </p:spTree>
    <p:extLst>
      <p:ext uri="{BB962C8B-B14F-4D97-AF65-F5344CB8AC3E}">
        <p14:creationId xmlns:p14="http://schemas.microsoft.com/office/powerpoint/2010/main" val="29008290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26</a:t>
            </a:fld>
            <a:endParaRPr lang="it-IT"/>
          </a:p>
        </p:txBody>
      </p:sp>
    </p:spTree>
    <p:extLst>
      <p:ext uri="{BB962C8B-B14F-4D97-AF65-F5344CB8AC3E}">
        <p14:creationId xmlns:p14="http://schemas.microsoft.com/office/powerpoint/2010/main" val="32596533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27</a:t>
            </a:fld>
            <a:endParaRPr lang="it-IT"/>
          </a:p>
        </p:txBody>
      </p:sp>
    </p:spTree>
    <p:extLst>
      <p:ext uri="{BB962C8B-B14F-4D97-AF65-F5344CB8AC3E}">
        <p14:creationId xmlns:p14="http://schemas.microsoft.com/office/powerpoint/2010/main" val="3799350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28</a:t>
            </a:fld>
            <a:endParaRPr lang="it-IT"/>
          </a:p>
        </p:txBody>
      </p:sp>
    </p:spTree>
    <p:extLst>
      <p:ext uri="{BB962C8B-B14F-4D97-AF65-F5344CB8AC3E}">
        <p14:creationId xmlns:p14="http://schemas.microsoft.com/office/powerpoint/2010/main" val="697543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29</a:t>
            </a:fld>
            <a:endParaRPr lang="it-IT"/>
          </a:p>
        </p:txBody>
      </p:sp>
    </p:spTree>
    <p:extLst>
      <p:ext uri="{BB962C8B-B14F-4D97-AF65-F5344CB8AC3E}">
        <p14:creationId xmlns:p14="http://schemas.microsoft.com/office/powerpoint/2010/main" val="28523735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30</a:t>
            </a:fld>
            <a:endParaRPr lang="it-IT"/>
          </a:p>
        </p:txBody>
      </p:sp>
    </p:spTree>
    <p:extLst>
      <p:ext uri="{BB962C8B-B14F-4D97-AF65-F5344CB8AC3E}">
        <p14:creationId xmlns:p14="http://schemas.microsoft.com/office/powerpoint/2010/main" val="2233376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31</a:t>
            </a:fld>
            <a:endParaRPr lang="it-IT"/>
          </a:p>
        </p:txBody>
      </p:sp>
    </p:spTree>
    <p:extLst>
      <p:ext uri="{BB962C8B-B14F-4D97-AF65-F5344CB8AC3E}">
        <p14:creationId xmlns:p14="http://schemas.microsoft.com/office/powerpoint/2010/main" val="953700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16</a:t>
            </a:fld>
            <a:endParaRPr lang="it-IT"/>
          </a:p>
        </p:txBody>
      </p:sp>
    </p:spTree>
    <p:extLst>
      <p:ext uri="{BB962C8B-B14F-4D97-AF65-F5344CB8AC3E}">
        <p14:creationId xmlns:p14="http://schemas.microsoft.com/office/powerpoint/2010/main" val="51967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17</a:t>
            </a:fld>
            <a:endParaRPr lang="it-IT"/>
          </a:p>
        </p:txBody>
      </p:sp>
    </p:spTree>
    <p:extLst>
      <p:ext uri="{BB962C8B-B14F-4D97-AF65-F5344CB8AC3E}">
        <p14:creationId xmlns:p14="http://schemas.microsoft.com/office/powerpoint/2010/main" val="36082708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18</a:t>
            </a:fld>
            <a:endParaRPr lang="it-IT"/>
          </a:p>
        </p:txBody>
      </p:sp>
    </p:spTree>
    <p:extLst>
      <p:ext uri="{BB962C8B-B14F-4D97-AF65-F5344CB8AC3E}">
        <p14:creationId xmlns:p14="http://schemas.microsoft.com/office/powerpoint/2010/main" val="31317625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19</a:t>
            </a:fld>
            <a:endParaRPr lang="it-IT"/>
          </a:p>
        </p:txBody>
      </p:sp>
    </p:spTree>
    <p:extLst>
      <p:ext uri="{BB962C8B-B14F-4D97-AF65-F5344CB8AC3E}">
        <p14:creationId xmlns:p14="http://schemas.microsoft.com/office/powerpoint/2010/main" val="32114575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20</a:t>
            </a:fld>
            <a:endParaRPr lang="it-IT"/>
          </a:p>
        </p:txBody>
      </p:sp>
    </p:spTree>
    <p:extLst>
      <p:ext uri="{BB962C8B-B14F-4D97-AF65-F5344CB8AC3E}">
        <p14:creationId xmlns:p14="http://schemas.microsoft.com/office/powerpoint/2010/main" val="4040948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21</a:t>
            </a:fld>
            <a:endParaRPr lang="it-IT"/>
          </a:p>
        </p:txBody>
      </p:sp>
    </p:spTree>
    <p:extLst>
      <p:ext uri="{BB962C8B-B14F-4D97-AF65-F5344CB8AC3E}">
        <p14:creationId xmlns:p14="http://schemas.microsoft.com/office/powerpoint/2010/main" val="426045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22</a:t>
            </a:fld>
            <a:endParaRPr lang="it-IT"/>
          </a:p>
        </p:txBody>
      </p:sp>
    </p:spTree>
    <p:extLst>
      <p:ext uri="{BB962C8B-B14F-4D97-AF65-F5344CB8AC3E}">
        <p14:creationId xmlns:p14="http://schemas.microsoft.com/office/powerpoint/2010/main" val="13640423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823F74F-28E5-415F-872D-C4D062BC699B}" type="slidenum">
              <a:rPr lang="it-IT" smtClean="0"/>
              <a:t>23</a:t>
            </a:fld>
            <a:endParaRPr lang="it-IT"/>
          </a:p>
        </p:txBody>
      </p:sp>
    </p:spTree>
    <p:extLst>
      <p:ext uri="{BB962C8B-B14F-4D97-AF65-F5344CB8AC3E}">
        <p14:creationId xmlns:p14="http://schemas.microsoft.com/office/powerpoint/2010/main" val="18861119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F1D6302-CB6F-4CFB-99E7-047CD62CCE79}"/>
              </a:ext>
            </a:extLst>
          </p:cNvPr>
          <p:cNvSpPr/>
          <p:nvPr userDrawn="1"/>
        </p:nvSpPr>
        <p:spPr>
          <a:xfrm>
            <a:off x="0" y="0"/>
            <a:ext cx="12192000" cy="6858000"/>
          </a:xfrm>
          <a:prstGeom prst="rect">
            <a:avLst/>
          </a:prstGeom>
          <a:solidFill>
            <a:srgbClr val="EA0029"/>
          </a:solidFill>
          <a:ln>
            <a:solidFill>
              <a:srgbClr val="545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E4022C"/>
              </a:solidFill>
            </a:endParaRPr>
          </a:p>
        </p:txBody>
      </p:sp>
      <p:sp>
        <p:nvSpPr>
          <p:cNvPr id="5" name="Segnaposto titolo 1">
            <a:extLst>
              <a:ext uri="{FF2B5EF4-FFF2-40B4-BE49-F238E27FC236}">
                <a16:creationId xmlns:a16="http://schemas.microsoft.com/office/drawing/2014/main" id="{6D5EEF38-BBF6-4F2A-A006-FDCEC5804176}"/>
              </a:ext>
            </a:extLst>
          </p:cNvPr>
          <p:cNvSpPr>
            <a:spLocks noGrp="1"/>
          </p:cNvSpPr>
          <p:nvPr>
            <p:ph type="title" hasCustomPrompt="1"/>
          </p:nvPr>
        </p:nvSpPr>
        <p:spPr>
          <a:xfrm>
            <a:off x="3045098" y="2493225"/>
            <a:ext cx="8269533" cy="1871549"/>
          </a:xfrm>
          <a:prstGeom prst="rect">
            <a:avLst/>
          </a:prstGeom>
        </p:spPr>
        <p:txBody>
          <a:bodyPr vert="horz" lIns="91440" tIns="45720" rIns="91440" bIns="45720" rtlCol="0" anchor="t">
            <a:normAutofit/>
          </a:bodyPr>
          <a:lstStyle>
            <a:lvl1pPr>
              <a:defRPr b="1">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it-IT" dirty="0"/>
              <a:t>Titolo</a:t>
            </a:r>
          </a:p>
        </p:txBody>
      </p:sp>
      <p:sp>
        <p:nvSpPr>
          <p:cNvPr id="7" name="Segnaposto testo 2">
            <a:extLst>
              <a:ext uri="{FF2B5EF4-FFF2-40B4-BE49-F238E27FC236}">
                <a16:creationId xmlns:a16="http://schemas.microsoft.com/office/drawing/2014/main" id="{CC495E98-4875-4417-A3DC-03D8462DE11F}"/>
              </a:ext>
            </a:extLst>
          </p:cNvPr>
          <p:cNvSpPr>
            <a:spLocks noGrp="1"/>
          </p:cNvSpPr>
          <p:nvPr>
            <p:ph idx="1" hasCustomPrompt="1"/>
          </p:nvPr>
        </p:nvSpPr>
        <p:spPr>
          <a:xfrm>
            <a:off x="3045098" y="4531663"/>
            <a:ext cx="8269533" cy="1219668"/>
          </a:xfrm>
          <a:prstGeom prst="rect">
            <a:avLst/>
          </a:prstGeom>
        </p:spPr>
        <p:txBody>
          <a:bodyPr vert="horz" lIns="91440" tIns="45720" rIns="91440" bIns="45720" rtlCol="0">
            <a:normAutofit/>
          </a:bodyPr>
          <a:lstStyle>
            <a:lvl1pPr marL="0" indent="0">
              <a:buNone/>
              <a:defRPr sz="2400" i="1">
                <a:solidFill>
                  <a:schemeClr val="bg1"/>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pic>
        <p:nvPicPr>
          <p:cNvPr id="14" name="Immagine 13">
            <a:extLst>
              <a:ext uri="{FF2B5EF4-FFF2-40B4-BE49-F238E27FC236}">
                <a16:creationId xmlns:a16="http://schemas.microsoft.com/office/drawing/2014/main" id="{CA02717E-A82D-460D-A34B-C47D81CCB1A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07651" y="0"/>
            <a:ext cx="3703299" cy="3867344"/>
          </a:xfrm>
          <a:prstGeom prst="rect">
            <a:avLst/>
          </a:prstGeom>
        </p:spPr>
      </p:pic>
    </p:spTree>
    <p:extLst>
      <p:ext uri="{BB962C8B-B14F-4D97-AF65-F5344CB8AC3E}">
        <p14:creationId xmlns:p14="http://schemas.microsoft.com/office/powerpoint/2010/main" val="4286208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personalizzato">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0D288010-7C7E-4E11-8DB9-173DBBF19EC2}"/>
              </a:ext>
            </a:extLst>
          </p:cNvPr>
          <p:cNvSpPr/>
          <p:nvPr userDrawn="1"/>
        </p:nvSpPr>
        <p:spPr>
          <a:xfrm>
            <a:off x="427286" y="4084890"/>
            <a:ext cx="6537533" cy="136732"/>
          </a:xfrm>
          <a:prstGeom prst="rect">
            <a:avLst/>
          </a:prstGeom>
          <a:solidFill>
            <a:srgbClr val="B3B2B2"/>
          </a:solidFill>
          <a:ln>
            <a:solidFill>
              <a:srgbClr val="B3B2B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ln>
                <a:solidFill>
                  <a:srgbClr val="54565A"/>
                </a:solidFill>
              </a:ln>
              <a:solidFill>
                <a:srgbClr val="54565A"/>
              </a:solidFill>
            </a:endParaRPr>
          </a:p>
        </p:txBody>
      </p:sp>
      <p:sp>
        <p:nvSpPr>
          <p:cNvPr id="4" name="Segnaposto titolo 1">
            <a:extLst>
              <a:ext uri="{FF2B5EF4-FFF2-40B4-BE49-F238E27FC236}">
                <a16:creationId xmlns:a16="http://schemas.microsoft.com/office/drawing/2014/main" id="{6D5EEF38-BBF6-4F2A-A006-FDCEC5804176}"/>
              </a:ext>
            </a:extLst>
          </p:cNvPr>
          <p:cNvSpPr>
            <a:spLocks noGrp="1"/>
          </p:cNvSpPr>
          <p:nvPr>
            <p:ph type="title" hasCustomPrompt="1"/>
          </p:nvPr>
        </p:nvSpPr>
        <p:spPr>
          <a:xfrm>
            <a:off x="427286" y="2618914"/>
            <a:ext cx="6537533" cy="1359218"/>
          </a:xfrm>
          <a:prstGeom prst="rect">
            <a:avLst/>
          </a:prstGeom>
        </p:spPr>
        <p:txBody>
          <a:bodyPr vert="horz" lIns="91440" tIns="45720" rIns="91440" bIns="45720" rtlCol="0" anchor="b">
            <a:normAutofit/>
          </a:bodyPr>
          <a:lstStyle>
            <a:lvl1pPr>
              <a:defRPr b="0">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1pPr>
          </a:lstStyle>
          <a:p>
            <a:r>
              <a:rPr lang="it-IT" dirty="0"/>
              <a:t>Titolo</a:t>
            </a:r>
          </a:p>
        </p:txBody>
      </p:sp>
      <p:sp>
        <p:nvSpPr>
          <p:cNvPr id="6" name="Segnaposto testo 2">
            <a:extLst>
              <a:ext uri="{FF2B5EF4-FFF2-40B4-BE49-F238E27FC236}">
                <a16:creationId xmlns:a16="http://schemas.microsoft.com/office/drawing/2014/main" id="{CC495E98-4875-4417-A3DC-03D8462DE11F}"/>
              </a:ext>
            </a:extLst>
          </p:cNvPr>
          <p:cNvSpPr>
            <a:spLocks noGrp="1"/>
          </p:cNvSpPr>
          <p:nvPr>
            <p:ph idx="1" hasCustomPrompt="1"/>
          </p:nvPr>
        </p:nvSpPr>
        <p:spPr>
          <a:xfrm>
            <a:off x="427286" y="4328380"/>
            <a:ext cx="6537533" cy="1219668"/>
          </a:xfrm>
          <a:prstGeom prst="rect">
            <a:avLst/>
          </a:prstGeom>
        </p:spPr>
        <p:txBody>
          <a:bodyPr vert="horz" lIns="91440" tIns="45720" rIns="91440" bIns="45720" rtlCol="0">
            <a:normAutofit/>
          </a:bodyPr>
          <a:lstStyle>
            <a:lvl1pPr marL="0" indent="0">
              <a:buNone/>
              <a:defRPr sz="2400" i="1">
                <a:solidFill>
                  <a:schemeClr val="bg2">
                    <a:lumMod val="25000"/>
                  </a:schemeClr>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pic>
        <p:nvPicPr>
          <p:cNvPr id="9" name="Immagine 8">
            <a:extLst>
              <a:ext uri="{FF2B5EF4-FFF2-40B4-BE49-F238E27FC236}">
                <a16:creationId xmlns:a16="http://schemas.microsoft.com/office/drawing/2014/main" id="{427BAB07-EAF1-4665-8818-C9669BB148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199106" y="16786"/>
            <a:ext cx="3420327" cy="3571836"/>
          </a:xfrm>
          <a:prstGeom prst="rect">
            <a:avLst/>
          </a:prstGeom>
        </p:spPr>
      </p:pic>
    </p:spTree>
    <p:extLst>
      <p:ext uri="{BB962C8B-B14F-4D97-AF65-F5344CB8AC3E}">
        <p14:creationId xmlns:p14="http://schemas.microsoft.com/office/powerpoint/2010/main" val="364219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apositiva titolo">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EF1D6302-CB6F-4CFB-99E7-047CD62CCE79}"/>
              </a:ext>
            </a:extLst>
          </p:cNvPr>
          <p:cNvSpPr/>
          <p:nvPr userDrawn="1"/>
        </p:nvSpPr>
        <p:spPr>
          <a:xfrm>
            <a:off x="-1" y="0"/>
            <a:ext cx="1452785" cy="6858000"/>
          </a:xfrm>
          <a:prstGeom prst="rect">
            <a:avLst/>
          </a:prstGeom>
          <a:solidFill>
            <a:srgbClr val="EA00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E4022C"/>
              </a:solidFill>
            </a:endParaRPr>
          </a:p>
        </p:txBody>
      </p:sp>
      <p:sp>
        <p:nvSpPr>
          <p:cNvPr id="6" name="Segnaposto titolo 1">
            <a:extLst>
              <a:ext uri="{FF2B5EF4-FFF2-40B4-BE49-F238E27FC236}">
                <a16:creationId xmlns:a16="http://schemas.microsoft.com/office/drawing/2014/main" id="{6D5EEF38-BBF6-4F2A-A006-FDCEC5804176}"/>
              </a:ext>
            </a:extLst>
          </p:cNvPr>
          <p:cNvSpPr>
            <a:spLocks noGrp="1"/>
          </p:cNvSpPr>
          <p:nvPr>
            <p:ph type="title"/>
          </p:nvPr>
        </p:nvSpPr>
        <p:spPr>
          <a:xfrm>
            <a:off x="1649337" y="145277"/>
            <a:ext cx="10006305" cy="1545411"/>
          </a:xfrm>
          <a:prstGeom prst="rect">
            <a:avLst/>
          </a:prstGeom>
        </p:spPr>
        <p:txBody>
          <a:bodyPr vert="horz" lIns="91440" tIns="45720" rIns="91440" bIns="45720" rtlCol="0" anchor="ctr">
            <a:normAutofit/>
          </a:bodyPr>
          <a:lstStyle>
            <a:lvl1pPr>
              <a:defRPr sz="3600" b="1">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r>
              <a:rPr lang="it-IT" dirty="0"/>
              <a:t>Fare clic per modificare lo stile del titolo dello schema</a:t>
            </a:r>
          </a:p>
        </p:txBody>
      </p:sp>
      <p:sp>
        <p:nvSpPr>
          <p:cNvPr id="8" name="Segnaposto testo 2">
            <a:extLst>
              <a:ext uri="{FF2B5EF4-FFF2-40B4-BE49-F238E27FC236}">
                <a16:creationId xmlns:a16="http://schemas.microsoft.com/office/drawing/2014/main" id="{CC495E98-4875-4417-A3DC-03D8462DE11F}"/>
              </a:ext>
            </a:extLst>
          </p:cNvPr>
          <p:cNvSpPr>
            <a:spLocks noGrp="1"/>
          </p:cNvSpPr>
          <p:nvPr>
            <p:ph idx="1"/>
          </p:nvPr>
        </p:nvSpPr>
        <p:spPr>
          <a:xfrm>
            <a:off x="1649337" y="1825625"/>
            <a:ext cx="10006305" cy="4351338"/>
          </a:xfrm>
          <a:prstGeom prst="rect">
            <a:avLst/>
          </a:prstGeom>
        </p:spPr>
        <p:txBody>
          <a:bodyPr vert="horz" lIns="91440" tIns="45720" rIns="91440" bIns="45720" rtlCol="0">
            <a:normAutofit/>
          </a:bodyPr>
          <a:lstStyle>
            <a:lvl1pPr>
              <a:defRPr>
                <a:solidFill>
                  <a:srgbClr val="54565A"/>
                </a:solidFill>
              </a:defRPr>
            </a:lvl1pPr>
            <a:lvl2pPr>
              <a:defRPr>
                <a:solidFill>
                  <a:srgbClr val="54565A"/>
                </a:solidFill>
              </a:defRPr>
            </a:lvl2pPr>
            <a:lvl3pPr>
              <a:defRPr>
                <a:solidFill>
                  <a:srgbClr val="54565A"/>
                </a:solidFill>
              </a:defRPr>
            </a:lvl3pPr>
            <a:lvl4pPr>
              <a:defRPr>
                <a:solidFill>
                  <a:srgbClr val="54565A"/>
                </a:solidFill>
              </a:defRPr>
            </a:lvl4pPr>
            <a:lvl5pPr>
              <a:defRPr>
                <a:solidFill>
                  <a:srgbClr val="54565A"/>
                </a:solidFill>
              </a:defRPr>
            </a:lvl5pPr>
          </a:lstStyle>
          <a:p>
            <a:pPr lvl="0"/>
            <a:r>
              <a:rPr lang="it-IT" dirty="0"/>
              <a:t>Modifica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9" name="Segnaposto data 3">
            <a:extLst>
              <a:ext uri="{FF2B5EF4-FFF2-40B4-BE49-F238E27FC236}">
                <a16:creationId xmlns:a16="http://schemas.microsoft.com/office/drawing/2014/main" id="{4B14594F-6478-4652-8466-4D13D0738B8B}"/>
              </a:ext>
            </a:extLst>
          </p:cNvPr>
          <p:cNvSpPr>
            <a:spLocks noGrp="1"/>
          </p:cNvSpPr>
          <p:nvPr>
            <p:ph type="dt" sz="half" idx="2"/>
          </p:nvPr>
        </p:nvSpPr>
        <p:spPr>
          <a:xfrm>
            <a:off x="1649337" y="6356350"/>
            <a:ext cx="225165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8155A-EB68-4D8A-996A-1D3E1B5AAD08}" type="datetimeFigureOut">
              <a:rPr lang="it-IT" smtClean="0"/>
              <a:t>21/03/2025</a:t>
            </a:fld>
            <a:endParaRPr lang="it-IT"/>
          </a:p>
        </p:txBody>
      </p:sp>
      <p:sp>
        <p:nvSpPr>
          <p:cNvPr id="10" name="Segnaposto piè di pagina 4">
            <a:extLst>
              <a:ext uri="{FF2B5EF4-FFF2-40B4-BE49-F238E27FC236}">
                <a16:creationId xmlns:a16="http://schemas.microsoft.com/office/drawing/2014/main" id="{E2701E48-8FBF-469D-929E-494FE7A3677C}"/>
              </a:ext>
            </a:extLst>
          </p:cNvPr>
          <p:cNvSpPr>
            <a:spLocks noGrp="1"/>
          </p:cNvSpPr>
          <p:nvPr>
            <p:ph type="ftr" sz="quarter" idx="3"/>
          </p:nvPr>
        </p:nvSpPr>
        <p:spPr>
          <a:xfrm>
            <a:off x="4358195"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11" name="Segnaposto numero diapositiva 5">
            <a:extLst>
              <a:ext uri="{FF2B5EF4-FFF2-40B4-BE49-F238E27FC236}">
                <a16:creationId xmlns:a16="http://schemas.microsoft.com/office/drawing/2014/main" id="{A18C6E7B-8EA3-4A77-A370-1CF2C6646796}"/>
              </a:ext>
            </a:extLst>
          </p:cNvPr>
          <p:cNvSpPr>
            <a:spLocks noGrp="1"/>
          </p:cNvSpPr>
          <p:nvPr>
            <p:ph type="sldNum" sz="quarter" idx="4"/>
          </p:nvPr>
        </p:nvSpPr>
        <p:spPr>
          <a:xfrm>
            <a:off x="893019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8C37D-BC29-4A6F-BF38-611A266CCB84}" type="slidenum">
              <a:rPr lang="it-IT" smtClean="0"/>
              <a:t>‹N›</a:t>
            </a:fld>
            <a:endParaRPr lang="it-IT"/>
          </a:p>
        </p:txBody>
      </p:sp>
      <p:pic>
        <p:nvPicPr>
          <p:cNvPr id="12" name="Immagine 11">
            <a:extLst>
              <a:ext uri="{FF2B5EF4-FFF2-40B4-BE49-F238E27FC236}">
                <a16:creationId xmlns:a16="http://schemas.microsoft.com/office/drawing/2014/main" id="{A15657D8-AB3D-4591-B3FB-C5954BD54D2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013" y="-2"/>
            <a:ext cx="1739804" cy="1816873"/>
          </a:xfrm>
          <a:prstGeom prst="rect">
            <a:avLst/>
          </a:prstGeom>
        </p:spPr>
      </p:pic>
    </p:spTree>
    <p:extLst>
      <p:ext uri="{BB962C8B-B14F-4D97-AF65-F5344CB8AC3E}">
        <p14:creationId xmlns:p14="http://schemas.microsoft.com/office/powerpoint/2010/main" val="1960196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Diapositiva titolo">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EF1D6302-CB6F-4CFB-99E7-047CD62CCE79}"/>
              </a:ext>
            </a:extLst>
          </p:cNvPr>
          <p:cNvSpPr/>
          <p:nvPr userDrawn="1"/>
        </p:nvSpPr>
        <p:spPr>
          <a:xfrm>
            <a:off x="0" y="0"/>
            <a:ext cx="12192000" cy="6858000"/>
          </a:xfrm>
          <a:prstGeom prst="rect">
            <a:avLst/>
          </a:prstGeom>
          <a:solidFill>
            <a:srgbClr val="EA0029"/>
          </a:solidFill>
          <a:ln>
            <a:solidFill>
              <a:srgbClr val="54565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E4022C"/>
              </a:solidFill>
            </a:endParaRPr>
          </a:p>
        </p:txBody>
      </p:sp>
      <p:pic>
        <p:nvPicPr>
          <p:cNvPr id="5" name="Immagine 4">
            <a:extLst>
              <a:ext uri="{FF2B5EF4-FFF2-40B4-BE49-F238E27FC236}">
                <a16:creationId xmlns:a16="http://schemas.microsoft.com/office/drawing/2014/main" id="{A8DB4767-6157-4420-9731-B1DFB49215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42448" y="11523"/>
            <a:ext cx="5090012" cy="5315484"/>
          </a:xfrm>
          <a:prstGeom prst="rect">
            <a:avLst/>
          </a:prstGeom>
        </p:spPr>
      </p:pic>
      <p:sp>
        <p:nvSpPr>
          <p:cNvPr id="8" name="Segnaposto testo 2">
            <a:extLst>
              <a:ext uri="{FF2B5EF4-FFF2-40B4-BE49-F238E27FC236}">
                <a16:creationId xmlns:a16="http://schemas.microsoft.com/office/drawing/2014/main" id="{CC495E98-4875-4417-A3DC-03D8462DE11F}"/>
              </a:ext>
            </a:extLst>
          </p:cNvPr>
          <p:cNvSpPr>
            <a:spLocks noGrp="1"/>
          </p:cNvSpPr>
          <p:nvPr>
            <p:ph idx="1" hasCustomPrompt="1"/>
          </p:nvPr>
        </p:nvSpPr>
        <p:spPr>
          <a:xfrm>
            <a:off x="2790447" y="4657351"/>
            <a:ext cx="6611106" cy="1219668"/>
          </a:xfrm>
          <a:prstGeom prst="rect">
            <a:avLst/>
          </a:prstGeom>
        </p:spPr>
        <p:txBody>
          <a:bodyPr vert="horz" lIns="91440" tIns="45720" rIns="91440" bIns="45720" rtlCol="0">
            <a:normAutofit/>
          </a:bodyPr>
          <a:lstStyle>
            <a:lvl1pPr marL="0" indent="0" algn="ctr">
              <a:buNone/>
              <a:defRPr sz="2400" i="0">
                <a:solidFill>
                  <a:schemeClr val="bg1"/>
                </a:solidFill>
                <a:latin typeface="Tahoma" panose="020B0604030504040204" pitchFamily="34" charset="0"/>
                <a:ea typeface="Tahoma" panose="020B0604030504040204" pitchFamily="34" charset="0"/>
                <a:cs typeface="Tahoma" panose="020B0604030504040204" pitchFamily="34" charset="0"/>
              </a:defRPr>
            </a:lvl1pPr>
            <a:lvl2pPr>
              <a:defRPr>
                <a:solidFill>
                  <a:schemeClr val="bg1"/>
                </a:solidFill>
                <a:latin typeface="Tahoma" panose="020B0604030504040204" pitchFamily="34" charset="0"/>
                <a:ea typeface="Tahoma" panose="020B0604030504040204" pitchFamily="34" charset="0"/>
                <a:cs typeface="Tahoma" panose="020B0604030504040204" pitchFamily="34" charset="0"/>
              </a:defRPr>
            </a:lvl2pPr>
            <a:lvl3pPr>
              <a:defRPr>
                <a:solidFill>
                  <a:schemeClr val="bg1"/>
                </a:solidFill>
                <a:latin typeface="Tahoma" panose="020B0604030504040204" pitchFamily="34" charset="0"/>
                <a:ea typeface="Tahoma" panose="020B0604030504040204" pitchFamily="34" charset="0"/>
                <a:cs typeface="Tahoma" panose="020B0604030504040204" pitchFamily="34" charset="0"/>
              </a:defRPr>
            </a:lvl3pPr>
            <a:lvl4pPr>
              <a:defRPr>
                <a:solidFill>
                  <a:schemeClr val="bg1"/>
                </a:solidFill>
                <a:latin typeface="Tahoma" panose="020B0604030504040204" pitchFamily="34" charset="0"/>
                <a:ea typeface="Tahoma" panose="020B0604030504040204" pitchFamily="34" charset="0"/>
                <a:cs typeface="Tahoma" panose="020B0604030504040204" pitchFamily="34" charset="0"/>
              </a:defRPr>
            </a:lvl4pPr>
            <a:lvl5pPr>
              <a:defRPr>
                <a:solidFill>
                  <a:schemeClr val="bg1"/>
                </a:solidFill>
                <a:latin typeface="Tahoma" panose="020B0604030504040204" pitchFamily="34" charset="0"/>
                <a:ea typeface="Tahoma" panose="020B0604030504040204" pitchFamily="34" charset="0"/>
                <a:cs typeface="Tahoma" panose="020B0604030504040204" pitchFamily="34" charset="0"/>
              </a:defRPr>
            </a:lvl5pPr>
          </a:lstStyle>
          <a:p>
            <a:pPr lvl="0"/>
            <a:r>
              <a:rPr lang="it-IT" dirty="0"/>
              <a:t>Sottotitolo</a:t>
            </a:r>
          </a:p>
        </p:txBody>
      </p:sp>
    </p:spTree>
    <p:extLst>
      <p:ext uri="{BB962C8B-B14F-4D97-AF65-F5344CB8AC3E}">
        <p14:creationId xmlns:p14="http://schemas.microsoft.com/office/powerpoint/2010/main" val="241004340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6D5EEF38-BBF6-4F2A-A006-FDCEC580417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C495E98-4875-4417-A3DC-03D8462DE1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B14594F-6478-4652-8466-4D13D0738B8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98155A-EB68-4D8A-996A-1D3E1B5AAD08}" type="datetimeFigureOut">
              <a:rPr lang="it-IT" smtClean="0"/>
              <a:t>21/03/2025</a:t>
            </a:fld>
            <a:endParaRPr lang="it-IT"/>
          </a:p>
        </p:txBody>
      </p:sp>
      <p:sp>
        <p:nvSpPr>
          <p:cNvPr id="5" name="Segnaposto piè di pagina 4">
            <a:extLst>
              <a:ext uri="{FF2B5EF4-FFF2-40B4-BE49-F238E27FC236}">
                <a16:creationId xmlns:a16="http://schemas.microsoft.com/office/drawing/2014/main" id="{E2701E48-8FBF-469D-929E-494FE7A367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A18C6E7B-8EA3-4A77-A370-1CF2C66467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8C37D-BC29-4A6F-BF38-611A266CCB84}" type="slidenum">
              <a:rPr lang="it-IT" smtClean="0"/>
              <a:t>‹N›</a:t>
            </a:fld>
            <a:endParaRPr lang="it-IT"/>
          </a:p>
        </p:txBody>
      </p:sp>
    </p:spTree>
    <p:extLst>
      <p:ext uri="{BB962C8B-B14F-4D97-AF65-F5344CB8AC3E}">
        <p14:creationId xmlns:p14="http://schemas.microsoft.com/office/powerpoint/2010/main" val="88462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3.xml"/><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3.xml"/><Relationship Id="rId6" Type="http://schemas.openxmlformats.org/officeDocument/2006/relationships/hyperlink" Target="https://pixabay.com/it/eu-bandiera-europa-europeo-unione-2891828/" TargetMode="External"/><Relationship Id="rId5" Type="http://schemas.openxmlformats.org/officeDocument/2006/relationships/image" Target="../media/image24.jpg"/><Relationship Id="rId4" Type="http://schemas.openxmlformats.org/officeDocument/2006/relationships/hyperlink" Target="https://savoirecrire.blogspot.com/2015/12/mapa-fisico-de-europa.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3.xml"/><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www.insider.com/thailand-sleeper-train-price-first-class-second-third-tour-photos-2022-8"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7.jpg"/><Relationship Id="rId7" Type="http://schemas.openxmlformats.org/officeDocument/2006/relationships/image" Target="../media/image39.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www.guidedidattichegratis.it/2018/03/mappe-geografiche-da-stampare-o.html" TargetMode="External"/><Relationship Id="rId5" Type="http://schemas.openxmlformats.org/officeDocument/2006/relationships/image" Target="../media/image38.PNG"/><Relationship Id="rId10" Type="http://schemas.openxmlformats.org/officeDocument/2006/relationships/image" Target="../media/image42.svg"/><Relationship Id="rId4" Type="http://schemas.openxmlformats.org/officeDocument/2006/relationships/hyperlink" Target="https://ghma.law/why-is-alternative-dispute-resolution-encouraged/" TargetMode="External"/><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hyperlink" Target="https://in.pinterest.com/pin/back-to-the-past-text--683773155937647628/" TargetMode="External"/><Relationship Id="rId2" Type="http://schemas.openxmlformats.org/officeDocument/2006/relationships/image" Target="../media/image6.jpg"/><Relationship Id="rId1" Type="http://schemas.openxmlformats.org/officeDocument/2006/relationships/slideLayout" Target="../slideLayouts/slideLayout3.xml"/><Relationship Id="rId5" Type="http://schemas.openxmlformats.org/officeDocument/2006/relationships/hyperlink" Target="https://hellinger.eu/smart-contract/" TargetMode="Externa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ghma.law/why-is-alternative-dispute-resolution-encouraged/"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45.png"/><Relationship Id="rId4" Type="http://schemas.openxmlformats.org/officeDocument/2006/relationships/hyperlink" Target="http://confbrianza.blogspot.com/2017/02/le-commerce-e-lodr.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6.jpg"/><Relationship Id="rId7" Type="http://schemas.openxmlformats.org/officeDocument/2006/relationships/hyperlink" Target="https://creativecommons.org/licenses/by-sa/3.0/"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www.picserver.org/c/consumer.html" TargetMode="External"/><Relationship Id="rId5" Type="http://schemas.openxmlformats.org/officeDocument/2006/relationships/image" Target="../media/image47.jpg"/><Relationship Id="rId4" Type="http://schemas.openxmlformats.org/officeDocument/2006/relationships/hyperlink" Target="https://www.freepik.com/premium-vector/court-icon-logo-vector-design-template_39933763.htm"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hyperlink" Target="http://www.todaysfamily.ca/its-national-childs-day-the-childrens-charter-of-right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hyperlink" Target="http://www.todaysfamily.ca/its-national-childs-day-the-childrens-charter-of-rights/" TargetMode="External"/><Relationship Id="rId4" Type="http://schemas.openxmlformats.org/officeDocument/2006/relationships/image" Target="../media/image50.jpg"/></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5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hyperlink" Target="https://blogs.eui.eu/library/access-to-justice-thirty-years-later/"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it.wikipedia.org/wiki/Storia_di_Parma" TargetMode="External"/><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comeitaliani.it/cartina-italia-regioni" TargetMode="External"/><Relationship Id="rId2" Type="http://schemas.openxmlformats.org/officeDocument/2006/relationships/image" Target="../media/image15.jpg"/><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hyperlink" Target="https://www.comeitaliani.it/cartina-italia-regioni" TargetMode="External"/><Relationship Id="rId2" Type="http://schemas.openxmlformats.org/officeDocument/2006/relationships/image" Target="../media/image15.jp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hyperlink" Target="https://blogs.eui.eu/library/access-to-justice-thirty-years-later/"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27152" y="2055137"/>
            <a:ext cx="9087479" cy="4006298"/>
          </a:xfrm>
        </p:spPr>
        <p:txBody>
          <a:bodyPr>
            <a:normAutofit/>
          </a:bodyPr>
          <a:lstStyle/>
          <a:p>
            <a:pPr algn="ctr"/>
            <a:br>
              <a:rPr lang="en-US" sz="2400" b="0" dirty="0">
                <a:latin typeface="Abadi MT Condensed Light" panose="020B0306030101010103" pitchFamily="34" charset="77"/>
              </a:rPr>
            </a:br>
            <a:r>
              <a:rPr lang="en-US" sz="3600" dirty="0">
                <a:latin typeface="Abadi MT Condensed Light" panose="020B0306030101010103" pitchFamily="34" charset="77"/>
              </a:rPr>
              <a:t>Right to Defense, Due Process, and </a:t>
            </a:r>
            <a:r>
              <a:rPr lang="en-US" sz="3600" dirty="0" err="1">
                <a:latin typeface="Abadi MT Condensed Light" panose="020B0306030101010103" pitchFamily="34" charset="77"/>
              </a:rPr>
              <a:t>Dejudicialization</a:t>
            </a:r>
            <a:r>
              <a:rPr lang="en-US" sz="3600" dirty="0">
                <a:latin typeface="Abadi MT Condensed Light" panose="020B0306030101010103" pitchFamily="34" charset="77"/>
              </a:rPr>
              <a:t> of Dispute Resolution</a:t>
            </a:r>
            <a:br>
              <a:rPr lang="en-US" sz="3600" b="0" dirty="0">
                <a:latin typeface="Abadi MT Condensed Light" panose="020B0306030101010103" pitchFamily="34" charset="77"/>
              </a:rPr>
            </a:br>
            <a:br>
              <a:rPr lang="es-ES" sz="2400" b="0" dirty="0">
                <a:latin typeface="Abadi MT Condensed Light" panose="020B0306030101010103" pitchFamily="34" charset="77"/>
              </a:rPr>
            </a:br>
            <a:r>
              <a:rPr lang="es-ES" sz="2400" b="0" dirty="0">
                <a:latin typeface="Abadi MT Condensed Light" panose="020B0306030101010103" pitchFamily="34" charset="77"/>
              </a:rPr>
              <a:t>Vitoria,4 April 2025</a:t>
            </a:r>
            <a:br>
              <a:rPr lang="es-ES" sz="2400" b="0" i="1" dirty="0">
                <a:latin typeface="Abadi MT Condensed Light" panose="020B0306030101010103" pitchFamily="34" charset="77"/>
              </a:rPr>
            </a:br>
            <a:endParaRPr lang="it-IT" sz="4000" i="1" dirty="0">
              <a:latin typeface="Arial" panose="020B0604020202020204" pitchFamily="34" charset="0"/>
              <a:cs typeface="Arial" panose="020B0604020202020204" pitchFamily="34" charset="0"/>
            </a:endParaRPr>
          </a:p>
        </p:txBody>
      </p:sp>
      <p:pic>
        <p:nvPicPr>
          <p:cNvPr id="4" name="Immagine 3" descr="Immagine che contiene testo, Carattere, logo, Elementi grafici&#10;&#10;Descrizione generata automaticamente">
            <a:extLst>
              <a:ext uri="{FF2B5EF4-FFF2-40B4-BE49-F238E27FC236}">
                <a16:creationId xmlns:a16="http://schemas.microsoft.com/office/drawing/2014/main" id="{C49FC35E-E121-A713-B7EA-128CB3B498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1690" y="795887"/>
            <a:ext cx="1270000" cy="546100"/>
          </a:xfrm>
          <a:prstGeom prst="rect">
            <a:avLst/>
          </a:prstGeom>
        </p:spPr>
      </p:pic>
      <p:pic>
        <p:nvPicPr>
          <p:cNvPr id="8" name="Immagine 7" descr="Immagine che contiene testo, Carattere, schermata, Elementi grafici&#10;&#10;Descrizione generata automaticamente">
            <a:extLst>
              <a:ext uri="{FF2B5EF4-FFF2-40B4-BE49-F238E27FC236}">
                <a16:creationId xmlns:a16="http://schemas.microsoft.com/office/drawing/2014/main" id="{FF2A7385-E6A8-27E9-BDAA-6D063E225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18254" y="1483497"/>
            <a:ext cx="1755653" cy="905949"/>
          </a:xfrm>
          <a:prstGeom prst="rect">
            <a:avLst/>
          </a:prstGeom>
        </p:spPr>
      </p:pic>
      <p:sp>
        <p:nvSpPr>
          <p:cNvPr id="5" name="Segnaposto contenuto 4">
            <a:extLst>
              <a:ext uri="{FF2B5EF4-FFF2-40B4-BE49-F238E27FC236}">
                <a16:creationId xmlns:a16="http://schemas.microsoft.com/office/drawing/2014/main" id="{A3278441-B655-49BE-9FF0-3CEE493858D9}"/>
              </a:ext>
            </a:extLst>
          </p:cNvPr>
          <p:cNvSpPr>
            <a:spLocks noGrp="1"/>
          </p:cNvSpPr>
          <p:nvPr>
            <p:ph idx="1"/>
          </p:nvPr>
        </p:nvSpPr>
        <p:spPr>
          <a:xfrm>
            <a:off x="3145872" y="5142451"/>
            <a:ext cx="8168758" cy="1204498"/>
          </a:xfrm>
        </p:spPr>
        <p:txBody>
          <a:bodyPr>
            <a:normAutofit fontScale="70000" lnSpcReduction="20000"/>
          </a:bodyPr>
          <a:lstStyle/>
          <a:p>
            <a:endParaRPr lang="it-IT" dirty="0"/>
          </a:p>
          <a:p>
            <a:pPr algn="ctr"/>
            <a:r>
              <a:rPr lang="it-IT" dirty="0"/>
              <a:t>Elena D’Alessandro</a:t>
            </a:r>
          </a:p>
          <a:p>
            <a:pPr algn="ctr"/>
            <a:r>
              <a:rPr lang="it-IT" dirty="0"/>
              <a:t>University of Turin</a:t>
            </a:r>
          </a:p>
          <a:p>
            <a:r>
              <a:rPr lang="it-IT" dirty="0"/>
              <a:t> </a:t>
            </a:r>
          </a:p>
        </p:txBody>
      </p:sp>
      <p:pic>
        <p:nvPicPr>
          <p:cNvPr id="3" name="Immagine 2">
            <a:extLst>
              <a:ext uri="{FF2B5EF4-FFF2-40B4-BE49-F238E27FC236}">
                <a16:creationId xmlns:a16="http://schemas.microsoft.com/office/drawing/2014/main" id="{E736C92B-B5DA-4BB7-BCFE-36C8B0F9C2C3}"/>
              </a:ext>
            </a:extLst>
          </p:cNvPr>
          <p:cNvPicPr>
            <a:picLocks noChangeAspect="1"/>
          </p:cNvPicPr>
          <p:nvPr/>
        </p:nvPicPr>
        <p:blipFill>
          <a:blip r:embed="rId4"/>
          <a:stretch>
            <a:fillRect/>
          </a:stretch>
        </p:blipFill>
        <p:spPr>
          <a:xfrm>
            <a:off x="0" y="6061435"/>
            <a:ext cx="12192000" cy="835152"/>
          </a:xfrm>
          <a:prstGeom prst="rect">
            <a:avLst/>
          </a:prstGeom>
        </p:spPr>
      </p:pic>
    </p:spTree>
    <p:extLst>
      <p:ext uri="{BB962C8B-B14F-4D97-AF65-F5344CB8AC3E}">
        <p14:creationId xmlns:p14="http://schemas.microsoft.com/office/powerpoint/2010/main" val="1823951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en-US" b="0" dirty="0">
                <a:latin typeface="Arial Rounded MT Bold" panose="020F0704030504030204" pitchFamily="34" charset="0"/>
                <a:cs typeface="Arial" panose="020B0604020202020204" pitchFamily="34" charset="0"/>
              </a:rPr>
              <a:t>The current crisis in the European welfare </a:t>
            </a: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CEF7C88B-682D-417E-86C0-50A6F5CB6BF1}"/>
              </a:ext>
            </a:extLst>
          </p:cNvPr>
          <p:cNvSpPr txBox="1"/>
          <p:nvPr/>
        </p:nvSpPr>
        <p:spPr>
          <a:xfrm>
            <a:off x="2148390" y="1718875"/>
            <a:ext cx="9008198" cy="2308324"/>
          </a:xfrm>
          <a:prstGeom prst="rect">
            <a:avLst/>
          </a:prstGeom>
          <a:noFill/>
        </p:spPr>
        <p:txBody>
          <a:bodyPr wrap="square">
            <a:spAutoFit/>
          </a:bodyPr>
          <a:lstStyle/>
          <a:p>
            <a:pPr algn="just"/>
            <a:r>
              <a:rPr lang="en-US" dirty="0">
                <a:latin typeface="Arial" panose="020B0604020202020204" pitchFamily="34" charset="0"/>
                <a:cs typeface="Arial" panose="020B0604020202020204" pitchFamily="34" charset="0"/>
              </a:rPr>
              <a:t>The </a:t>
            </a:r>
            <a:r>
              <a:rPr lang="en-US" b="1" dirty="0">
                <a:latin typeface="Arial" panose="020B0604020202020204" pitchFamily="34" charset="0"/>
                <a:cs typeface="Arial" panose="020B0604020202020204" pitchFamily="34" charset="0"/>
              </a:rPr>
              <a:t>current crisis in the European welfare state</a:t>
            </a:r>
            <a:r>
              <a:rPr lang="en-US" dirty="0">
                <a:latin typeface="Arial" panose="020B0604020202020204" pitchFamily="34" charset="0"/>
                <a:cs typeface="Arial" panose="020B0604020202020204" pitchFamily="34" charset="0"/>
              </a:rPr>
              <a:t>, which has led to reductions in public assistance, social security, public education, and free healthcare services, has also </a:t>
            </a:r>
            <a:r>
              <a:rPr lang="en-US" b="1" dirty="0">
                <a:latin typeface="Arial" panose="020B0604020202020204" pitchFamily="34" charset="0"/>
                <a:cs typeface="Arial" panose="020B0604020202020204" pitchFamily="34" charset="0"/>
              </a:rPr>
              <a:t>impacted the State’s role as a provider of public services</a:t>
            </a:r>
            <a:r>
              <a:rPr lang="en-US" dirty="0">
                <a:latin typeface="Arial" panose="020B0604020202020204" pitchFamily="34" charset="0"/>
                <a:cs typeface="Arial" panose="020B0604020202020204" pitchFamily="34" charset="0"/>
              </a:rPr>
              <a:t>, </a:t>
            </a:r>
            <a:r>
              <a:rPr lang="en-US" dirty="0">
                <a:highlight>
                  <a:srgbClr val="FFFF00"/>
                </a:highlight>
                <a:latin typeface="Arial" panose="020B0604020202020204" pitchFamily="34" charset="0"/>
                <a:cs typeface="Arial" panose="020B0604020202020204" pitchFamily="34" charset="0"/>
              </a:rPr>
              <a:t>including civil justice. </a:t>
            </a:r>
          </a:p>
          <a:p>
            <a:pPr algn="just"/>
            <a:endParaRPr lang="en-US" dirty="0">
              <a:latin typeface="Arial" panose="020B0604020202020204" pitchFamily="34" charset="0"/>
              <a:cs typeface="Arial" panose="020B0604020202020204" pitchFamily="34" charset="0"/>
            </a:endParaRPr>
          </a:p>
          <a:p>
            <a:pPr algn="just"/>
            <a:endParaRPr lang="en-US" dirty="0">
              <a:latin typeface="Arial" panose="020B0604020202020204" pitchFamily="34" charset="0"/>
              <a:cs typeface="Arial" panose="020B0604020202020204" pitchFamily="34" charset="0"/>
            </a:endParaRPr>
          </a:p>
          <a:p>
            <a:pPr algn="just"/>
            <a:r>
              <a:rPr lang="en-US" dirty="0">
                <a:latin typeface="Arial" panose="020B0604020202020204" pitchFamily="34" charset="0"/>
                <a:cs typeface="Arial" panose="020B0604020202020204" pitchFamily="34" charset="0"/>
              </a:rPr>
              <a:t>Some academics in Italy now refer to the concept of "social sustainability" or "sustainable justice" . </a:t>
            </a:r>
          </a:p>
        </p:txBody>
      </p:sp>
      <p:pic>
        <p:nvPicPr>
          <p:cNvPr id="5" name="Immagine 4">
            <a:extLst>
              <a:ext uri="{FF2B5EF4-FFF2-40B4-BE49-F238E27FC236}">
                <a16:creationId xmlns:a16="http://schemas.microsoft.com/office/drawing/2014/main" id="{0A131AAB-DDC9-4545-BC93-B2139E31B738}"/>
              </a:ext>
            </a:extLst>
          </p:cNvPr>
          <p:cNvPicPr>
            <a:picLocks noChangeAspect="1"/>
          </p:cNvPicPr>
          <p:nvPr/>
        </p:nvPicPr>
        <p:blipFill>
          <a:blip r:embed="rId2"/>
          <a:stretch>
            <a:fillRect/>
          </a:stretch>
        </p:blipFill>
        <p:spPr>
          <a:xfrm>
            <a:off x="6096000" y="4027199"/>
            <a:ext cx="1663986" cy="2759087"/>
          </a:xfrm>
          <a:prstGeom prst="rect">
            <a:avLst/>
          </a:prstGeom>
          <a:ln>
            <a:noFill/>
          </a:ln>
          <a:effectLst>
            <a:outerShdw blurRad="292100" dist="139700" dir="2700000" algn="tl" rotWithShape="0">
              <a:srgbClr val="333333">
                <a:alpha val="65000"/>
              </a:srgbClr>
            </a:outerShdw>
          </a:effectLst>
        </p:spPr>
      </p:pic>
      <p:pic>
        <p:nvPicPr>
          <p:cNvPr id="3" name="Immagine 2">
            <a:extLst>
              <a:ext uri="{FF2B5EF4-FFF2-40B4-BE49-F238E27FC236}">
                <a16:creationId xmlns:a16="http://schemas.microsoft.com/office/drawing/2014/main" id="{BA9E49B1-236F-4011-86DB-9FBFFC456CCA}"/>
              </a:ext>
            </a:extLst>
          </p:cNvPr>
          <p:cNvPicPr>
            <a:picLocks noChangeAspect="1"/>
          </p:cNvPicPr>
          <p:nvPr/>
        </p:nvPicPr>
        <p:blipFill>
          <a:blip r:embed="rId3"/>
          <a:stretch>
            <a:fillRect/>
          </a:stretch>
        </p:blipFill>
        <p:spPr>
          <a:xfrm>
            <a:off x="2626118" y="4150869"/>
            <a:ext cx="1743075" cy="2628900"/>
          </a:xfrm>
          <a:prstGeom prst="rect">
            <a:avLst/>
          </a:prstGeom>
          <a:ln>
            <a:noFill/>
          </a:ln>
          <a:effectLst>
            <a:outerShdw blurRad="190500" algn="tl" rotWithShape="0">
              <a:srgbClr val="000000">
                <a:alpha val="70000"/>
              </a:srgbClr>
            </a:outerShdw>
          </a:effectLst>
        </p:spPr>
      </p:pic>
      <p:pic>
        <p:nvPicPr>
          <p:cNvPr id="6" name="Immagine 5">
            <a:extLst>
              <a:ext uri="{FF2B5EF4-FFF2-40B4-BE49-F238E27FC236}">
                <a16:creationId xmlns:a16="http://schemas.microsoft.com/office/drawing/2014/main" id="{F62FADF4-0B1A-4761-81B5-C0CB51B7FB2D}"/>
              </a:ext>
            </a:extLst>
          </p:cNvPr>
          <p:cNvPicPr>
            <a:picLocks noChangeAspect="1"/>
          </p:cNvPicPr>
          <p:nvPr/>
        </p:nvPicPr>
        <p:blipFill>
          <a:blip r:embed="rId4"/>
          <a:stretch>
            <a:fillRect/>
          </a:stretch>
        </p:blipFill>
        <p:spPr>
          <a:xfrm>
            <a:off x="9070249" y="4335179"/>
            <a:ext cx="2143125" cy="2143125"/>
          </a:xfrm>
          <a:prstGeom prst="rect">
            <a:avLst/>
          </a:prstGeom>
        </p:spPr>
      </p:pic>
    </p:spTree>
    <p:extLst>
      <p:ext uri="{BB962C8B-B14F-4D97-AF65-F5344CB8AC3E}">
        <p14:creationId xmlns:p14="http://schemas.microsoft.com/office/powerpoint/2010/main" val="932595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it-IT" b="0" dirty="0" err="1">
                <a:latin typeface="Arial Rounded MT Bold" panose="020F0704030504030204" pitchFamily="34" charset="0"/>
                <a:cs typeface="Arial" panose="020B0604020202020204" pitchFamily="34" charset="0"/>
              </a:rPr>
              <a:t>Current</a:t>
            </a:r>
            <a:r>
              <a:rPr lang="it-IT" b="0" dirty="0">
                <a:latin typeface="Arial Rounded MT Bold" panose="020F0704030504030204" pitchFamily="34" charset="0"/>
                <a:cs typeface="Arial" panose="020B0604020202020204" pitchFamily="34" charset="0"/>
              </a:rPr>
              <a:t> trend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CEF7C88B-682D-417E-86C0-50A6F5CB6BF1}"/>
              </a:ext>
            </a:extLst>
          </p:cNvPr>
          <p:cNvSpPr txBox="1"/>
          <p:nvPr/>
        </p:nvSpPr>
        <p:spPr>
          <a:xfrm>
            <a:off x="1941424" y="2046664"/>
            <a:ext cx="9008198" cy="1569660"/>
          </a:xfrm>
          <a:prstGeom prst="rect">
            <a:avLst/>
          </a:prstGeom>
          <a:noFill/>
        </p:spPr>
        <p:txBody>
          <a:bodyPr wrap="square">
            <a:spAutoFit/>
          </a:bodyPr>
          <a:lstStyle/>
          <a:p>
            <a:pPr algn="just"/>
            <a:r>
              <a:rPr lang="en-US" sz="2400" dirty="0">
                <a:latin typeface="Arial Rounded MT Bold" panose="020F0704030504030204" pitchFamily="34" charset="0"/>
                <a:cs typeface="Arial" panose="020B0604020202020204" pitchFamily="34" charset="0"/>
              </a:rPr>
              <a:t>This trend is reflected in the fact that, for the EU Justice Scoreboard, the capacity to access alternative dispute resolution (ADR) methods is regarded as a key indicator of the efficiency of a judicial system. </a:t>
            </a:r>
          </a:p>
        </p:txBody>
      </p:sp>
      <p:pic>
        <p:nvPicPr>
          <p:cNvPr id="3" name="Immagine 2">
            <a:extLst>
              <a:ext uri="{FF2B5EF4-FFF2-40B4-BE49-F238E27FC236}">
                <a16:creationId xmlns:a16="http://schemas.microsoft.com/office/drawing/2014/main" id="{C8BF500C-7DCA-4B38-B4C8-FA86D51404E7}"/>
              </a:ext>
            </a:extLst>
          </p:cNvPr>
          <p:cNvPicPr>
            <a:picLocks noChangeAspect="1"/>
          </p:cNvPicPr>
          <p:nvPr/>
        </p:nvPicPr>
        <p:blipFill>
          <a:blip r:embed="rId2"/>
          <a:stretch>
            <a:fillRect/>
          </a:stretch>
        </p:blipFill>
        <p:spPr>
          <a:xfrm>
            <a:off x="9803658" y="4623996"/>
            <a:ext cx="2291928" cy="2291928"/>
          </a:xfrm>
          <a:prstGeom prst="rect">
            <a:avLst/>
          </a:prstGeom>
          <a:ln>
            <a:noFill/>
          </a:ln>
          <a:effectLst>
            <a:softEdge rad="112500"/>
          </a:effectLst>
        </p:spPr>
      </p:pic>
      <p:pic>
        <p:nvPicPr>
          <p:cNvPr id="10" name="Immagine 9">
            <a:extLst>
              <a:ext uri="{FF2B5EF4-FFF2-40B4-BE49-F238E27FC236}">
                <a16:creationId xmlns:a16="http://schemas.microsoft.com/office/drawing/2014/main" id="{60C8648D-586F-4443-A4E7-627AFCCBA48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426838" y="4873701"/>
            <a:ext cx="2381787" cy="1941320"/>
          </a:xfrm>
          <a:prstGeom prst="rect">
            <a:avLst/>
          </a:prstGeom>
          <a:ln>
            <a:noFill/>
          </a:ln>
          <a:effectLst>
            <a:softEdge rad="112500"/>
          </a:effectLst>
        </p:spPr>
      </p:pic>
      <p:pic>
        <p:nvPicPr>
          <p:cNvPr id="13" name="Immagine 12">
            <a:extLst>
              <a:ext uri="{FF2B5EF4-FFF2-40B4-BE49-F238E27FC236}">
                <a16:creationId xmlns:a16="http://schemas.microsoft.com/office/drawing/2014/main" id="{E741A42E-D316-4375-B2A6-FCD762786F4C}"/>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169529" y="4734944"/>
            <a:ext cx="3030442" cy="2100605"/>
          </a:xfrm>
          <a:prstGeom prst="rect">
            <a:avLst/>
          </a:prstGeom>
          <a:ln>
            <a:noFill/>
          </a:ln>
          <a:effectLst>
            <a:softEdge rad="112500"/>
          </a:effectLst>
        </p:spPr>
      </p:pic>
    </p:spTree>
    <p:extLst>
      <p:ext uri="{BB962C8B-B14F-4D97-AF65-F5344CB8AC3E}">
        <p14:creationId xmlns:p14="http://schemas.microsoft.com/office/powerpoint/2010/main" val="2807791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it-IT" sz="2400" b="0" dirty="0" err="1">
                <a:latin typeface="Arial Rounded MT Bold" panose="020F0704030504030204" pitchFamily="34" charset="0"/>
                <a:cs typeface="Arial" panose="020B0604020202020204" pitchFamily="34" charset="0"/>
              </a:rPr>
              <a:t>Current</a:t>
            </a:r>
            <a:r>
              <a:rPr lang="it-IT" sz="2400" b="0" dirty="0">
                <a:latin typeface="Arial Rounded MT Bold" panose="020F0704030504030204" pitchFamily="34" charset="0"/>
                <a:cs typeface="Arial" panose="020B0604020202020204" pitchFamily="34" charset="0"/>
              </a:rPr>
              <a:t> Trend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5" name="Immagine 4">
            <a:extLst>
              <a:ext uri="{FF2B5EF4-FFF2-40B4-BE49-F238E27FC236}">
                <a16:creationId xmlns:a16="http://schemas.microsoft.com/office/drawing/2014/main" id="{E5F513C0-1A42-4674-B9E1-6953B2C0A4CE}"/>
              </a:ext>
            </a:extLst>
          </p:cNvPr>
          <p:cNvPicPr>
            <a:picLocks noChangeAspect="1"/>
          </p:cNvPicPr>
          <p:nvPr/>
        </p:nvPicPr>
        <p:blipFill>
          <a:blip r:embed="rId2"/>
          <a:stretch>
            <a:fillRect/>
          </a:stretch>
        </p:blipFill>
        <p:spPr>
          <a:xfrm>
            <a:off x="1494482" y="1362924"/>
            <a:ext cx="5825854" cy="2066076"/>
          </a:xfrm>
          <a:prstGeom prst="rect">
            <a:avLst/>
          </a:prstGeom>
        </p:spPr>
      </p:pic>
      <p:sp>
        <p:nvSpPr>
          <p:cNvPr id="7" name="Freccia a destra 6">
            <a:extLst>
              <a:ext uri="{FF2B5EF4-FFF2-40B4-BE49-F238E27FC236}">
                <a16:creationId xmlns:a16="http://schemas.microsoft.com/office/drawing/2014/main" id="{9BA7BB5D-4478-4A8A-9F91-3CC4D7A7EE11}"/>
              </a:ext>
            </a:extLst>
          </p:cNvPr>
          <p:cNvSpPr/>
          <p:nvPr/>
        </p:nvSpPr>
        <p:spPr>
          <a:xfrm>
            <a:off x="1520982" y="2238374"/>
            <a:ext cx="479834" cy="276999"/>
          </a:xfrm>
          <a:prstGeom prst="rightArrow">
            <a:avLst/>
          </a:prstGeom>
          <a:solidFill>
            <a:srgbClr val="E40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9" name="Immagine 8">
            <a:extLst>
              <a:ext uri="{FF2B5EF4-FFF2-40B4-BE49-F238E27FC236}">
                <a16:creationId xmlns:a16="http://schemas.microsoft.com/office/drawing/2014/main" id="{F99A3558-6828-45BE-A1DA-83EFA5D45187}"/>
              </a:ext>
            </a:extLst>
          </p:cNvPr>
          <p:cNvPicPr>
            <a:picLocks noChangeAspect="1"/>
          </p:cNvPicPr>
          <p:nvPr/>
        </p:nvPicPr>
        <p:blipFill>
          <a:blip r:embed="rId3"/>
          <a:stretch>
            <a:fillRect/>
          </a:stretch>
        </p:blipFill>
        <p:spPr>
          <a:xfrm>
            <a:off x="6928023" y="1610277"/>
            <a:ext cx="5028587" cy="2649856"/>
          </a:xfrm>
          <a:prstGeom prst="rect">
            <a:avLst/>
          </a:prstGeom>
          <a:ln>
            <a:noFill/>
          </a:ln>
          <a:effectLst>
            <a:softEdge rad="112500"/>
          </a:effectLst>
        </p:spPr>
      </p:pic>
      <p:pic>
        <p:nvPicPr>
          <p:cNvPr id="10" name="Immagine 9">
            <a:extLst>
              <a:ext uri="{FF2B5EF4-FFF2-40B4-BE49-F238E27FC236}">
                <a16:creationId xmlns:a16="http://schemas.microsoft.com/office/drawing/2014/main" id="{06C4592B-7149-4EC3-95C7-D9F65FA6BF0D}"/>
              </a:ext>
            </a:extLst>
          </p:cNvPr>
          <p:cNvPicPr>
            <a:picLocks noChangeAspect="1"/>
          </p:cNvPicPr>
          <p:nvPr/>
        </p:nvPicPr>
        <p:blipFill>
          <a:blip r:embed="rId4"/>
          <a:stretch>
            <a:fillRect/>
          </a:stretch>
        </p:blipFill>
        <p:spPr>
          <a:xfrm>
            <a:off x="770467" y="3860925"/>
            <a:ext cx="6426640" cy="2944450"/>
          </a:xfrm>
          <a:prstGeom prst="rect">
            <a:avLst/>
          </a:prstGeom>
          <a:ln>
            <a:noFill/>
          </a:ln>
          <a:effectLst>
            <a:softEdge rad="112500"/>
          </a:effectLst>
        </p:spPr>
      </p:pic>
      <p:pic>
        <p:nvPicPr>
          <p:cNvPr id="11" name="Immagine 10">
            <a:extLst>
              <a:ext uri="{FF2B5EF4-FFF2-40B4-BE49-F238E27FC236}">
                <a16:creationId xmlns:a16="http://schemas.microsoft.com/office/drawing/2014/main" id="{B31961BB-B1E0-4B8C-BFFC-7FACF60724B3}"/>
              </a:ext>
            </a:extLst>
          </p:cNvPr>
          <p:cNvPicPr>
            <a:picLocks noChangeAspect="1"/>
          </p:cNvPicPr>
          <p:nvPr/>
        </p:nvPicPr>
        <p:blipFill>
          <a:blip r:embed="rId5"/>
          <a:stretch>
            <a:fillRect/>
          </a:stretch>
        </p:blipFill>
        <p:spPr>
          <a:xfrm>
            <a:off x="7318394" y="4409038"/>
            <a:ext cx="4220193" cy="2303684"/>
          </a:xfrm>
          <a:prstGeom prst="rect">
            <a:avLst/>
          </a:prstGeom>
          <a:ln>
            <a:noFill/>
          </a:ln>
          <a:effectLst>
            <a:softEdge rad="112500"/>
          </a:effectLst>
        </p:spPr>
      </p:pic>
    </p:spTree>
    <p:extLst>
      <p:ext uri="{BB962C8B-B14F-4D97-AF65-F5344CB8AC3E}">
        <p14:creationId xmlns:p14="http://schemas.microsoft.com/office/powerpoint/2010/main" val="312148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it-IT" sz="2400" b="0" dirty="0" err="1">
                <a:latin typeface="Arial Rounded MT Bold" panose="020F0704030504030204" pitchFamily="34" charset="0"/>
                <a:cs typeface="Arial" panose="020B0604020202020204" pitchFamily="34" charset="0"/>
              </a:rPr>
              <a:t>Current</a:t>
            </a:r>
            <a:r>
              <a:rPr lang="it-IT" sz="2400" b="0" dirty="0">
                <a:latin typeface="Arial Rounded MT Bold" panose="020F0704030504030204" pitchFamily="34" charset="0"/>
                <a:cs typeface="Arial" panose="020B0604020202020204" pitchFamily="34" charset="0"/>
              </a:rPr>
              <a:t> Trend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5" name="Immagine 4">
            <a:extLst>
              <a:ext uri="{FF2B5EF4-FFF2-40B4-BE49-F238E27FC236}">
                <a16:creationId xmlns:a16="http://schemas.microsoft.com/office/drawing/2014/main" id="{E5F513C0-1A42-4674-B9E1-6953B2C0A4CE}"/>
              </a:ext>
            </a:extLst>
          </p:cNvPr>
          <p:cNvPicPr>
            <a:picLocks noChangeAspect="1"/>
          </p:cNvPicPr>
          <p:nvPr/>
        </p:nvPicPr>
        <p:blipFill>
          <a:blip r:embed="rId2"/>
          <a:stretch>
            <a:fillRect/>
          </a:stretch>
        </p:blipFill>
        <p:spPr>
          <a:xfrm>
            <a:off x="1520982" y="1362924"/>
            <a:ext cx="5432079" cy="2066076"/>
          </a:xfrm>
          <a:prstGeom prst="rect">
            <a:avLst/>
          </a:prstGeom>
        </p:spPr>
      </p:pic>
      <p:sp>
        <p:nvSpPr>
          <p:cNvPr id="7" name="Freccia a destra 6">
            <a:extLst>
              <a:ext uri="{FF2B5EF4-FFF2-40B4-BE49-F238E27FC236}">
                <a16:creationId xmlns:a16="http://schemas.microsoft.com/office/drawing/2014/main" id="{9BA7BB5D-4478-4A8A-9F91-3CC4D7A7EE11}"/>
              </a:ext>
            </a:extLst>
          </p:cNvPr>
          <p:cNvSpPr/>
          <p:nvPr/>
        </p:nvSpPr>
        <p:spPr>
          <a:xfrm>
            <a:off x="1520982" y="2238374"/>
            <a:ext cx="479834" cy="276999"/>
          </a:xfrm>
          <a:prstGeom prst="rightArrow">
            <a:avLst/>
          </a:prstGeom>
          <a:solidFill>
            <a:srgbClr val="E40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3" name="Immagine 2">
            <a:extLst>
              <a:ext uri="{FF2B5EF4-FFF2-40B4-BE49-F238E27FC236}">
                <a16:creationId xmlns:a16="http://schemas.microsoft.com/office/drawing/2014/main" id="{ED270BE3-A48A-4DDD-843D-4F5700FB6647}"/>
              </a:ext>
            </a:extLst>
          </p:cNvPr>
          <p:cNvPicPr>
            <a:picLocks noChangeAspect="1"/>
          </p:cNvPicPr>
          <p:nvPr/>
        </p:nvPicPr>
        <p:blipFill>
          <a:blip r:embed="rId3"/>
          <a:stretch>
            <a:fillRect/>
          </a:stretch>
        </p:blipFill>
        <p:spPr>
          <a:xfrm>
            <a:off x="4447289" y="2617208"/>
            <a:ext cx="5746913" cy="4095514"/>
          </a:xfrm>
          <a:prstGeom prst="rect">
            <a:avLst/>
          </a:prstGeom>
        </p:spPr>
      </p:pic>
      <p:sp>
        <p:nvSpPr>
          <p:cNvPr id="6" name="Freccia a destra 5">
            <a:extLst>
              <a:ext uri="{FF2B5EF4-FFF2-40B4-BE49-F238E27FC236}">
                <a16:creationId xmlns:a16="http://schemas.microsoft.com/office/drawing/2014/main" id="{F344496B-41D8-430E-BCD2-822F5F6F9BDE}"/>
              </a:ext>
            </a:extLst>
          </p:cNvPr>
          <p:cNvSpPr/>
          <p:nvPr/>
        </p:nvSpPr>
        <p:spPr>
          <a:xfrm>
            <a:off x="3766241" y="3219368"/>
            <a:ext cx="941560" cy="525101"/>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4093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en-JM" b="0" dirty="0">
                <a:latin typeface="Arial Rounded MT Bold" panose="020F0704030504030204" pitchFamily="34" charset="0"/>
                <a:cs typeface="Arial" panose="020B0604020202020204" pitchFamily="34" charset="0"/>
              </a:rPr>
              <a:t>Current Trend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6" name="Immagine 5">
            <a:extLst>
              <a:ext uri="{FF2B5EF4-FFF2-40B4-BE49-F238E27FC236}">
                <a16:creationId xmlns:a16="http://schemas.microsoft.com/office/drawing/2014/main" id="{BA6EE56C-F4EF-41D4-BFF9-63E7A22203E0}"/>
              </a:ext>
            </a:extLst>
          </p:cNvPr>
          <p:cNvPicPr>
            <a:picLocks noChangeAspect="1"/>
          </p:cNvPicPr>
          <p:nvPr/>
        </p:nvPicPr>
        <p:blipFill>
          <a:blip r:embed="rId2"/>
          <a:stretch>
            <a:fillRect/>
          </a:stretch>
        </p:blipFill>
        <p:spPr>
          <a:xfrm>
            <a:off x="6725119" y="1432036"/>
            <a:ext cx="4291343" cy="528068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Rettangolo 7">
            <a:extLst>
              <a:ext uri="{FF2B5EF4-FFF2-40B4-BE49-F238E27FC236}">
                <a16:creationId xmlns:a16="http://schemas.microsoft.com/office/drawing/2014/main" id="{621DCC1B-FBCD-47C2-B15C-E0B43A3844E2}"/>
              </a:ext>
            </a:extLst>
          </p:cNvPr>
          <p:cNvSpPr/>
          <p:nvPr/>
        </p:nvSpPr>
        <p:spPr>
          <a:xfrm>
            <a:off x="3020873" y="2414538"/>
            <a:ext cx="2073243" cy="1267485"/>
          </a:xfrm>
          <a:prstGeom prst="rect">
            <a:avLst/>
          </a:prstGeom>
          <a:ln w="38100">
            <a:solidFill>
              <a:srgbClr val="00B050"/>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1200" dirty="0">
                <a:latin typeface="Arial Rounded MT Bold" panose="020F0704030504030204" pitchFamily="34" charset="0"/>
                <a:cs typeface="Times New Roman" panose="02020603050405020304" pitchFamily="18" charset="0"/>
              </a:rPr>
              <a:t>ELI </a:t>
            </a:r>
            <a:r>
              <a:rPr lang="en-US" sz="1200" dirty="0" err="1">
                <a:latin typeface="Arial Rounded MT Bold" panose="020F0704030504030204" pitchFamily="34" charset="0"/>
                <a:cs typeface="Times New Roman" panose="02020603050405020304" pitchFamily="18" charset="0"/>
              </a:rPr>
              <a:t>Unidroit</a:t>
            </a:r>
            <a:r>
              <a:rPr lang="en-US" sz="1200" dirty="0">
                <a:latin typeface="Arial Rounded MT Bold" panose="020F0704030504030204" pitchFamily="34" charset="0"/>
                <a:cs typeface="Times New Roman" panose="02020603050405020304" pitchFamily="18" charset="0"/>
              </a:rPr>
              <a:t> model rules on civil procedure commence with "Pre-commencement procedural duties”</a:t>
            </a:r>
            <a:endParaRPr lang="it-IT" sz="1200" dirty="0">
              <a:latin typeface="Arial Rounded MT Bold" panose="020F0704030504030204" pitchFamily="34" charset="0"/>
              <a:cs typeface="Times New Roman" panose="02020603050405020304" pitchFamily="18" charset="0"/>
            </a:endParaRPr>
          </a:p>
        </p:txBody>
      </p:sp>
      <p:sp>
        <p:nvSpPr>
          <p:cNvPr id="9" name="Freccia a destra 8">
            <a:extLst>
              <a:ext uri="{FF2B5EF4-FFF2-40B4-BE49-F238E27FC236}">
                <a16:creationId xmlns:a16="http://schemas.microsoft.com/office/drawing/2014/main" id="{A1A87A33-AC4F-45A1-8D73-7DF0D28C4AEF}"/>
              </a:ext>
            </a:extLst>
          </p:cNvPr>
          <p:cNvSpPr/>
          <p:nvPr/>
        </p:nvSpPr>
        <p:spPr>
          <a:xfrm>
            <a:off x="5174902" y="2912953"/>
            <a:ext cx="1279922" cy="516047"/>
          </a:xfrm>
          <a:prstGeom prst="rightArrow">
            <a:avLst/>
          </a:prstGeom>
          <a:solidFill>
            <a:srgbClr val="EA00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extLst>
      <p:ext uri="{BB962C8B-B14F-4D97-AF65-F5344CB8AC3E}">
        <p14:creationId xmlns:p14="http://schemas.microsoft.com/office/powerpoint/2010/main" val="1265306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Current</a:t>
            </a:r>
            <a:r>
              <a:rPr lang="it-IT" sz="4800" b="0" dirty="0">
                <a:latin typeface="Arial Rounded MT Bold" panose="020F0704030504030204" pitchFamily="34" charset="0"/>
                <a:cs typeface="Arial" panose="020B0604020202020204" pitchFamily="34" charset="0"/>
              </a:rPr>
              <a:t> Trend</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4366756" y="4203793"/>
            <a:ext cx="6591576" cy="2062103"/>
          </a:xfrm>
          <a:prstGeom prst="rect">
            <a:avLst/>
          </a:prstGeom>
          <a:noFill/>
        </p:spPr>
        <p:txBody>
          <a:bodyPr wrap="square">
            <a:spAutoFit/>
          </a:bodyPr>
          <a:lstStyle/>
          <a:p>
            <a:pPr algn="just"/>
            <a:r>
              <a:rPr lang="en-US" sz="1600" b="1" cap="small" dirty="0">
                <a:latin typeface="Arial" panose="020B0604020202020204" pitchFamily="34" charset="0"/>
                <a:cs typeface="Arial" panose="020B0604020202020204" pitchFamily="34" charset="0"/>
              </a:rPr>
              <a:t>“Scholars must now recognize that </a:t>
            </a:r>
            <a:r>
              <a:rPr lang="en-US" sz="1600" b="1" cap="small" dirty="0">
                <a:highlight>
                  <a:srgbClr val="FFFF00"/>
                </a:highlight>
                <a:latin typeface="Arial" panose="020B0604020202020204" pitchFamily="34" charset="0"/>
                <a:cs typeface="Arial" panose="020B0604020202020204" pitchFamily="34" charset="0"/>
              </a:rPr>
              <a:t>procedural techniques serve social functions</a:t>
            </a:r>
            <a:r>
              <a:rPr lang="en-US" sz="1600" b="1" cap="small" dirty="0">
                <a:latin typeface="Arial" panose="020B0604020202020204" pitchFamily="34" charset="0"/>
                <a:cs typeface="Arial" panose="020B0604020202020204" pitchFamily="34" charset="0"/>
              </a:rPr>
              <a:t>, that courts are not the only means of dispute resolution that must be considered, and that every procedural regulation, including the creation or encouragement of alternatives to the formal court system</a:t>
            </a:r>
            <a:r>
              <a:rPr lang="en-US" sz="1600" b="1" cap="small" dirty="0">
                <a:highlight>
                  <a:srgbClr val="FFFF00"/>
                </a:highlight>
                <a:latin typeface="Arial" panose="020B0604020202020204" pitchFamily="34" charset="0"/>
                <a:cs typeface="Arial" panose="020B0604020202020204" pitchFamily="34" charset="0"/>
              </a:rPr>
              <a:t>, has a pronounced effect on how the substantive law operates, how often it is enforced, in whose benefit, and with what social impact</a:t>
            </a:r>
            <a:r>
              <a:rPr lang="en-US" sz="1600" b="1" cap="small" dirty="0">
                <a:latin typeface="Arial" panose="020B0604020202020204" pitchFamily="34" charset="0"/>
                <a:cs typeface="Arial" panose="020B0604020202020204" pitchFamily="34" charset="0"/>
              </a:rPr>
              <a:t>” (Cappelletti &amp; Garth,</a:t>
            </a:r>
            <a:r>
              <a:rPr lang="en-US" sz="1600" b="1" i="1" cap="small" dirty="0">
                <a:latin typeface="Arial" panose="020B0604020202020204" pitchFamily="34" charset="0"/>
                <a:cs typeface="Arial" panose="020B0604020202020204" pitchFamily="34" charset="0"/>
              </a:rPr>
              <a:t> Access to justice</a:t>
            </a:r>
            <a:r>
              <a:rPr lang="en-US" sz="1600" b="1" cap="small" dirty="0">
                <a:latin typeface="Arial" panose="020B0604020202020204" pitchFamily="34" charset="0"/>
                <a:cs typeface="Arial" panose="020B0604020202020204" pitchFamily="34" charset="0"/>
              </a:rPr>
              <a:t>).</a:t>
            </a:r>
            <a:endParaRPr lang="it-IT" sz="1600" b="1" cap="small" dirty="0">
              <a:latin typeface="Arial" panose="020B060402020202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7074E8EC-D37A-413E-8E26-F6DFE28894C3}"/>
              </a:ext>
            </a:extLst>
          </p:cNvPr>
          <p:cNvPicPr>
            <a:picLocks noChangeAspect="1"/>
          </p:cNvPicPr>
          <p:nvPr/>
        </p:nvPicPr>
        <p:blipFill>
          <a:blip r:embed="rId3"/>
          <a:stretch>
            <a:fillRect/>
          </a:stretch>
        </p:blipFill>
        <p:spPr>
          <a:xfrm>
            <a:off x="2093856" y="2009065"/>
            <a:ext cx="1975275" cy="2737341"/>
          </a:xfrm>
          <a:prstGeom prst="rect">
            <a:avLst/>
          </a:prstGeom>
        </p:spPr>
      </p:pic>
      <p:pic>
        <p:nvPicPr>
          <p:cNvPr id="7" name="Immagine 6">
            <a:extLst>
              <a:ext uri="{FF2B5EF4-FFF2-40B4-BE49-F238E27FC236}">
                <a16:creationId xmlns:a16="http://schemas.microsoft.com/office/drawing/2014/main" id="{710ED415-7122-4465-8CAA-3F2DB52AD94F}"/>
              </a:ext>
            </a:extLst>
          </p:cNvPr>
          <p:cNvPicPr>
            <a:picLocks noChangeAspect="1"/>
          </p:cNvPicPr>
          <p:nvPr/>
        </p:nvPicPr>
        <p:blipFill>
          <a:blip r:embed="rId4"/>
          <a:stretch>
            <a:fillRect/>
          </a:stretch>
        </p:blipFill>
        <p:spPr>
          <a:xfrm>
            <a:off x="4366756" y="2099875"/>
            <a:ext cx="1365622" cy="2005758"/>
          </a:xfrm>
          <a:prstGeom prst="rect">
            <a:avLst/>
          </a:prstGeom>
        </p:spPr>
      </p:pic>
    </p:spTree>
    <p:extLst>
      <p:ext uri="{BB962C8B-B14F-4D97-AF65-F5344CB8AC3E}">
        <p14:creationId xmlns:p14="http://schemas.microsoft.com/office/powerpoint/2010/main" val="1766264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a:t>
            </a:r>
            <a:r>
              <a:rPr lang="it-IT" sz="4800" b="0" dirty="0" err="1">
                <a:latin typeface="Arial Rounded MT Bold" panose="020F0704030504030204" pitchFamily="34" charset="0"/>
                <a:cs typeface="Arial" panose="020B0604020202020204" pitchFamily="34" charset="0"/>
              </a:rPr>
              <a:t>manage</a:t>
            </a:r>
            <a:r>
              <a:rPr lang="it-IT" sz="4800" b="0" dirty="0">
                <a:latin typeface="Arial Rounded MT Bold" panose="020F0704030504030204" pitchFamily="34" charset="0"/>
                <a:cs typeface="Arial" panose="020B0604020202020204" pitchFamily="34" charset="0"/>
              </a:rPr>
              <a:t>/mitigate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4109776" y="2592475"/>
            <a:ext cx="6848556" cy="1815882"/>
          </a:xfrm>
          <a:prstGeom prst="rect">
            <a:avLst/>
          </a:prstGeom>
          <a:noFill/>
        </p:spPr>
        <p:txBody>
          <a:bodyPr wrap="square">
            <a:spAutoFit/>
          </a:bodyPr>
          <a:lstStyle/>
          <a:p>
            <a:pPr algn="just"/>
            <a:r>
              <a:rPr lang="en-US" sz="1600" dirty="0">
                <a:latin typeface="Arial Rounded MT Bold" panose="020F0704030504030204" pitchFamily="34" charset="0"/>
                <a:cs typeface="Arial" panose="020B0604020202020204" pitchFamily="34" charset="0"/>
              </a:rPr>
              <a:t>“A  solution that is not imposed but negotiated </a:t>
            </a:r>
            <a:r>
              <a:rPr lang="en-US" sz="1600" u="sng" dirty="0">
                <a:highlight>
                  <a:srgbClr val="FFFF00"/>
                </a:highlight>
                <a:latin typeface="Arial Rounded MT Bold" panose="020F0704030504030204" pitchFamily="34" charset="0"/>
                <a:cs typeface="Arial" panose="020B0604020202020204" pitchFamily="34" charset="0"/>
              </a:rPr>
              <a:t>is not necessarily the fairest</a:t>
            </a:r>
            <a:r>
              <a:rPr lang="en-US" sz="1600" u="sng" dirty="0">
                <a:latin typeface="Arial Rounded MT Bold" panose="020F0704030504030204" pitchFamily="34" charset="0"/>
                <a:cs typeface="Arial" panose="020B0604020202020204" pitchFamily="34" charset="0"/>
              </a:rPr>
              <a:t>, especially when the parties are in an unbalanced position</a:t>
            </a:r>
            <a:r>
              <a:rPr lang="en-US" sz="1600" dirty="0">
                <a:latin typeface="Arial Rounded MT Bold" panose="020F0704030504030204" pitchFamily="34" charset="0"/>
                <a:cs typeface="Arial" panose="020B0604020202020204" pitchFamily="34" charset="0"/>
              </a:rPr>
              <a:t>.  It is therefore essential to check that the solution is genuinely desired by both parties. </a:t>
            </a:r>
          </a:p>
          <a:p>
            <a:pPr algn="just"/>
            <a:r>
              <a:rPr lang="en-US" sz="1600" dirty="0">
                <a:latin typeface="Arial Rounded MT Bold" panose="020F0704030504030204" pitchFamily="34" charset="0"/>
                <a:cs typeface="Arial" panose="020B0604020202020204" pitchFamily="34" charset="0"/>
              </a:rPr>
              <a:t>If this is not the case, </a:t>
            </a:r>
            <a:r>
              <a:rPr lang="en-US" sz="1600" dirty="0">
                <a:highlight>
                  <a:srgbClr val="00FF00"/>
                </a:highlight>
                <a:latin typeface="Arial Rounded MT Bold" panose="020F0704030504030204" pitchFamily="34" charset="0"/>
                <a:cs typeface="Arial" panose="020B0604020202020204" pitchFamily="34" charset="0"/>
              </a:rPr>
              <a:t>in order to safeguard the rights of the </a:t>
            </a:r>
            <a:r>
              <a:rPr lang="en-US" sz="1600" dirty="0" err="1">
                <a:highlight>
                  <a:srgbClr val="00FF00"/>
                </a:highlight>
                <a:latin typeface="Arial Rounded MT Bold" panose="020F0704030504030204" pitchFamily="34" charset="0"/>
                <a:cs typeface="Arial" panose="020B0604020202020204" pitchFamily="34" charset="0"/>
              </a:rPr>
              <a:t>defence</a:t>
            </a:r>
            <a:r>
              <a:rPr lang="en-US" sz="1600" dirty="0">
                <a:highlight>
                  <a:srgbClr val="00FF00"/>
                </a:highlight>
                <a:latin typeface="Arial Rounded MT Bold" panose="020F0704030504030204" pitchFamily="34" charset="0"/>
                <a:cs typeface="Arial" panose="020B0604020202020204" pitchFamily="34" charset="0"/>
              </a:rPr>
              <a:t>,</a:t>
            </a:r>
            <a:r>
              <a:rPr lang="en-US" sz="1600" dirty="0">
                <a:latin typeface="Arial Rounded MT Bold" panose="020F0704030504030204" pitchFamily="34" charset="0"/>
                <a:cs typeface="Arial" panose="020B0604020202020204" pitchFamily="34" charset="0"/>
              </a:rPr>
              <a:t> it is still possible to have recourse to the judicial authority in order to challenge the negotiated out-of-court settlement”</a:t>
            </a:r>
          </a:p>
        </p:txBody>
      </p:sp>
      <p:pic>
        <p:nvPicPr>
          <p:cNvPr id="5" name="Immagine 4">
            <a:extLst>
              <a:ext uri="{FF2B5EF4-FFF2-40B4-BE49-F238E27FC236}">
                <a16:creationId xmlns:a16="http://schemas.microsoft.com/office/drawing/2014/main" id="{DC9EA0FD-452D-43AB-B46E-1E240DCF369F}"/>
              </a:ext>
            </a:extLst>
          </p:cNvPr>
          <p:cNvPicPr>
            <a:picLocks noChangeAspect="1"/>
          </p:cNvPicPr>
          <p:nvPr/>
        </p:nvPicPr>
        <p:blipFill>
          <a:blip r:embed="rId3"/>
          <a:stretch>
            <a:fillRect/>
          </a:stretch>
        </p:blipFill>
        <p:spPr>
          <a:xfrm>
            <a:off x="2003257" y="1798507"/>
            <a:ext cx="1752600" cy="26098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magine 2">
            <a:extLst>
              <a:ext uri="{FF2B5EF4-FFF2-40B4-BE49-F238E27FC236}">
                <a16:creationId xmlns:a16="http://schemas.microsoft.com/office/drawing/2014/main" id="{D37033C8-A9C8-40FD-AD1F-F06FB0997F1B}"/>
              </a:ext>
            </a:extLst>
          </p:cNvPr>
          <p:cNvPicPr>
            <a:picLocks noChangeAspect="1"/>
          </p:cNvPicPr>
          <p:nvPr/>
        </p:nvPicPr>
        <p:blipFill>
          <a:blip r:embed="rId4"/>
          <a:stretch>
            <a:fillRect/>
          </a:stretch>
        </p:blipFill>
        <p:spPr>
          <a:xfrm>
            <a:off x="7596557" y="4613276"/>
            <a:ext cx="3314700" cy="13811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026199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a:t>
            </a:r>
            <a:r>
              <a:rPr lang="it-IT" sz="4800" b="0" dirty="0" err="1">
                <a:latin typeface="Arial Rounded MT Bold" panose="020F0704030504030204" pitchFamily="34" charset="0"/>
                <a:cs typeface="Arial" panose="020B0604020202020204" pitchFamily="34" charset="0"/>
              </a:rPr>
              <a:t>Manage</a:t>
            </a:r>
            <a:r>
              <a:rPr lang="it-IT" sz="4800" b="0" dirty="0">
                <a:latin typeface="Arial Rounded MT Bold" panose="020F0704030504030204" pitchFamily="34" charset="0"/>
                <a:cs typeface="Arial" panose="020B0604020202020204" pitchFamily="34" charset="0"/>
              </a:rPr>
              <a:t>/Mitigate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940424" y="2081768"/>
            <a:ext cx="8017908" cy="830997"/>
          </a:xfrm>
          <a:prstGeom prst="rect">
            <a:avLst/>
          </a:prstGeom>
          <a:noFill/>
        </p:spPr>
        <p:txBody>
          <a:bodyPr wrap="square">
            <a:spAutoFit/>
          </a:bodyPr>
          <a:lstStyle/>
          <a:p>
            <a:pPr marL="342900" indent="-342900" algn="just">
              <a:buFont typeface="Wingdings" panose="05000000000000000000" pitchFamily="2" charset="2"/>
              <a:buChar char="§"/>
            </a:pPr>
            <a:r>
              <a:rPr lang="en-US" sz="2400" dirty="0">
                <a:latin typeface="Arial Rounded MT Bold" panose="020F0704030504030204" pitchFamily="34" charset="0"/>
                <a:cs typeface="Arial" panose="020B0604020202020204" pitchFamily="34" charset="0"/>
              </a:rPr>
              <a:t>A shift away from the courts implies a reduction in the law-making function of the judiciary</a:t>
            </a:r>
          </a:p>
        </p:txBody>
      </p:sp>
      <p:pic>
        <p:nvPicPr>
          <p:cNvPr id="3" name="Immagine 2">
            <a:extLst>
              <a:ext uri="{FF2B5EF4-FFF2-40B4-BE49-F238E27FC236}">
                <a16:creationId xmlns:a16="http://schemas.microsoft.com/office/drawing/2014/main" id="{F63F8EC3-D282-4246-A9F5-82364B05B81F}"/>
              </a:ext>
            </a:extLst>
          </p:cNvPr>
          <p:cNvPicPr>
            <a:picLocks noChangeAspect="1"/>
          </p:cNvPicPr>
          <p:nvPr/>
        </p:nvPicPr>
        <p:blipFill>
          <a:blip r:embed="rId3"/>
          <a:stretch>
            <a:fillRect/>
          </a:stretch>
        </p:blipFill>
        <p:spPr>
          <a:xfrm>
            <a:off x="2940424" y="3210269"/>
            <a:ext cx="5476875" cy="30003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069598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a:t>
            </a:r>
            <a:r>
              <a:rPr lang="en-JM" sz="4800" b="0" dirty="0">
                <a:latin typeface="Arial Rounded MT Bold" panose="020F0704030504030204" pitchFamily="34" charset="0"/>
                <a:cs typeface="Arial" panose="020B0604020202020204" pitchFamily="34" charset="0"/>
              </a:rPr>
              <a:t>manage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43952" y="2099875"/>
            <a:ext cx="8637163" cy="2800767"/>
          </a:xfrm>
          <a:prstGeom prst="rect">
            <a:avLst/>
          </a:prstGeom>
          <a:noFill/>
        </p:spPr>
        <p:txBody>
          <a:bodyPr wrap="square">
            <a:spAutoFit/>
          </a:bodyPr>
          <a:lstStyle/>
          <a:p>
            <a:pPr algn="just"/>
            <a:r>
              <a:rPr lang="en-US" sz="1600" dirty="0">
                <a:latin typeface="Arial Rounded MT Bold" panose="020F0704030504030204" pitchFamily="34" charset="0"/>
                <a:cs typeface="Arial" panose="020B0604020202020204" pitchFamily="34" charset="0"/>
              </a:rPr>
              <a:t>It is crucial to ensure that </a:t>
            </a:r>
            <a:r>
              <a:rPr lang="en-US" sz="1600" dirty="0">
                <a:highlight>
                  <a:srgbClr val="FFFF00"/>
                </a:highlight>
                <a:latin typeface="Arial Rounded MT Bold" panose="020F0704030504030204" pitchFamily="34" charset="0"/>
                <a:cs typeface="Arial" panose="020B0604020202020204" pitchFamily="34" charset="0"/>
              </a:rPr>
              <a:t>parties choosing out-of-court mechanisms </a:t>
            </a:r>
            <a:r>
              <a:rPr lang="en-US" sz="1600" dirty="0">
                <a:latin typeface="Arial Rounded MT Bold" panose="020F0704030504030204" pitchFamily="34" charset="0"/>
                <a:cs typeface="Arial" panose="020B0604020202020204" pitchFamily="34" charset="0"/>
              </a:rPr>
              <a:t>do so not merely because these methods are </a:t>
            </a:r>
            <a:r>
              <a:rPr lang="en-US" sz="1600" u="sng" dirty="0">
                <a:latin typeface="Arial Rounded MT Bold" panose="020F0704030504030204" pitchFamily="34" charset="0"/>
                <a:cs typeface="Arial" panose="020B0604020202020204" pitchFamily="34" charset="0"/>
              </a:rPr>
              <a:t>cheaper and faster</a:t>
            </a:r>
            <a:r>
              <a:rPr lang="en-US" sz="1600" dirty="0">
                <a:latin typeface="Arial Rounded MT Bold" panose="020F0704030504030204" pitchFamily="34" charset="0"/>
                <a:cs typeface="Arial" panose="020B0604020202020204" pitchFamily="34" charset="0"/>
              </a:rPr>
              <a:t>, but </a:t>
            </a:r>
            <a:r>
              <a:rPr lang="en-US" sz="1600" cap="small" dirty="0">
                <a:latin typeface="Arial Rounded MT Bold" panose="020F0704030504030204" pitchFamily="34" charset="0"/>
                <a:cs typeface="Arial" panose="020B0604020202020204" pitchFamily="34" charset="0"/>
              </a:rPr>
              <a:t>because they are the most appropriate means of resolving their specific dispute. Otherwise, there is a risk of undermining access to justice and the right to a fair </a:t>
            </a:r>
            <a:r>
              <a:rPr lang="en-US" sz="1600" cap="small" dirty="0" err="1">
                <a:latin typeface="Arial Rounded MT Bold" panose="020F0704030504030204" pitchFamily="34" charset="0"/>
                <a:cs typeface="Arial" panose="020B0604020202020204" pitchFamily="34" charset="0"/>
              </a:rPr>
              <a:t>defence</a:t>
            </a:r>
            <a:r>
              <a:rPr lang="en-US" sz="1600" cap="small" dirty="0">
                <a:latin typeface="Arial Rounded MT Bold" panose="020F0704030504030204" pitchFamily="34" charset="0"/>
                <a:cs typeface="Arial" panose="020B0604020202020204" pitchFamily="34" charset="0"/>
              </a:rPr>
              <a:t>.</a:t>
            </a:r>
          </a:p>
          <a:p>
            <a:pPr algn="just"/>
            <a:endParaRPr lang="en-US" sz="1600" cap="small"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When a </a:t>
            </a:r>
            <a:r>
              <a:rPr lang="en-US" sz="1600" dirty="0">
                <a:highlight>
                  <a:srgbClr val="00FF00"/>
                </a:highlight>
                <a:latin typeface="Arial Rounded MT Bold" panose="020F0704030504030204" pitchFamily="34" charset="0"/>
                <a:cs typeface="Arial" panose="020B0604020202020204" pitchFamily="34" charset="0"/>
              </a:rPr>
              <a:t>court </a:t>
            </a:r>
            <a:r>
              <a:rPr lang="en-US" sz="1600" dirty="0">
                <a:latin typeface="Arial Rounded MT Bold" panose="020F0704030504030204" pitchFamily="34" charset="0"/>
                <a:cs typeface="Arial" panose="020B0604020202020204" pitchFamily="34" charset="0"/>
              </a:rPr>
              <a:t>encourages the parties to </a:t>
            </a:r>
            <a:r>
              <a:rPr lang="en-US" sz="1600" dirty="0">
                <a:highlight>
                  <a:srgbClr val="00FF00"/>
                </a:highlight>
                <a:latin typeface="Arial Rounded MT Bold" panose="020F0704030504030204" pitchFamily="34" charset="0"/>
                <a:cs typeface="Arial" panose="020B0604020202020204" pitchFamily="34" charset="0"/>
              </a:rPr>
              <a:t>pursue out-of-court mediation</a:t>
            </a:r>
            <a:r>
              <a:rPr lang="en-US" sz="1600" dirty="0">
                <a:latin typeface="Arial Rounded MT Bold" panose="020F0704030504030204" pitchFamily="34" charset="0"/>
                <a:cs typeface="Arial" panose="020B0604020202020204" pitchFamily="34" charset="0"/>
              </a:rPr>
              <a:t>, its primary consideration should not be the need to </a:t>
            </a:r>
            <a:r>
              <a:rPr lang="en-US" sz="1600" u="sng" dirty="0">
                <a:latin typeface="Arial Rounded MT Bold" panose="020F0704030504030204" pitchFamily="34" charset="0"/>
                <a:cs typeface="Arial" panose="020B0604020202020204" pitchFamily="34" charset="0"/>
              </a:rPr>
              <a:t>reduce its own workload</a:t>
            </a:r>
            <a:r>
              <a:rPr lang="en-US" sz="1600" dirty="0">
                <a:latin typeface="Arial Rounded MT Bold" panose="020F0704030504030204" pitchFamily="34" charset="0"/>
                <a:cs typeface="Arial" panose="020B0604020202020204" pitchFamily="34" charset="0"/>
              </a:rPr>
              <a:t>, but rather an assessment of whether the dispute is genuinely suitable for mediation. Furthermore, if the out-of-court mediation attempt proves unsuccessful, the court should not approach the case with any preconceived bias, assuming that a settlement would have been the preferable outcome.</a:t>
            </a:r>
          </a:p>
        </p:txBody>
      </p:sp>
      <p:pic>
        <p:nvPicPr>
          <p:cNvPr id="5" name="Immagine 4">
            <a:extLst>
              <a:ext uri="{FF2B5EF4-FFF2-40B4-BE49-F238E27FC236}">
                <a16:creationId xmlns:a16="http://schemas.microsoft.com/office/drawing/2014/main" id="{C0AD7397-E435-4952-BC86-AEB03B2A3EF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115208" y="5082987"/>
            <a:ext cx="3738327" cy="14783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09782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Dejudicialization</a:t>
            </a:r>
            <a:r>
              <a:rPr lang="it-IT" sz="4800" b="0" dirty="0">
                <a:latin typeface="Arial Rounded MT Bold" panose="020F0704030504030204" pitchFamily="34" charset="0"/>
                <a:cs typeface="Arial" panose="020B0604020202020204" pitchFamily="34" charset="0"/>
              </a:rPr>
              <a:t> in </a:t>
            </a:r>
            <a:r>
              <a:rPr lang="it-IT" sz="4800" b="0" dirty="0" err="1">
                <a:latin typeface="Arial Rounded MT Bold" panose="020F0704030504030204" pitchFamily="34" charset="0"/>
                <a:cs typeface="Arial" panose="020B0604020202020204" pitchFamily="34" charset="0"/>
              </a:rPr>
              <a:t>practice</a:t>
            </a:r>
            <a:r>
              <a:rPr lang="it-IT" sz="4800" b="0" dirty="0">
                <a:latin typeface="Arial Rounded MT Bold" panose="020F0704030504030204" pitchFamily="34" charset="0"/>
                <a:cs typeface="Arial" panose="020B0604020202020204" pitchFamily="34" charset="0"/>
              </a:rPr>
              <a:t>:</a:t>
            </a: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037083" y="1344203"/>
            <a:ext cx="8637163" cy="1077218"/>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ctr"/>
            <a:r>
              <a:rPr lang="en-US" sz="1600" cap="small" dirty="0">
                <a:highlight>
                  <a:srgbClr val="00FF00"/>
                </a:highlight>
                <a:latin typeface="Arial Rounded MT Bold" panose="020F0704030504030204" pitchFamily="34" charset="0"/>
                <a:cs typeface="Arial" panose="020B0604020202020204" pitchFamily="34" charset="0"/>
              </a:rPr>
              <a:t>Example 1: out-of-court mediation</a:t>
            </a:r>
            <a:endParaRPr lang="en-US" sz="1600" cap="small" dirty="0">
              <a:latin typeface="Arial Rounded MT Bold" panose="020F0704030504030204" pitchFamily="34" charset="0"/>
              <a:cs typeface="Arial" panose="020B0604020202020204" pitchFamily="34" charset="0"/>
            </a:endParaRPr>
          </a:p>
          <a:p>
            <a:pPr algn="just"/>
            <a:endParaRPr lang="en-US" sz="1600" cap="small" dirty="0">
              <a:latin typeface="Arial Rounded MT Bold" panose="020F0704030504030204" pitchFamily="34" charset="0"/>
              <a:cs typeface="Arial" panose="020B0604020202020204" pitchFamily="34" charset="0"/>
            </a:endParaRPr>
          </a:p>
          <a:p>
            <a:pPr algn="just"/>
            <a:r>
              <a:rPr lang="en-US" sz="1600" dirty="0">
                <a:solidFill>
                  <a:srgbClr val="FF0000"/>
                </a:solidFill>
                <a:latin typeface="Arial Rounded MT Bold" panose="020F0704030504030204" pitchFamily="34" charset="0"/>
                <a:cs typeface="Arial" panose="020B0604020202020204" pitchFamily="34" charset="0"/>
              </a:rPr>
              <a:t>. </a:t>
            </a:r>
          </a:p>
        </p:txBody>
      </p:sp>
      <p:pic>
        <p:nvPicPr>
          <p:cNvPr id="6" name="Immagine 5">
            <a:extLst>
              <a:ext uri="{FF2B5EF4-FFF2-40B4-BE49-F238E27FC236}">
                <a16:creationId xmlns:a16="http://schemas.microsoft.com/office/drawing/2014/main" id="{2702AA01-7841-4867-B816-12ED675A8B4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9163566" y="4802975"/>
            <a:ext cx="2332496" cy="1555775"/>
          </a:xfrm>
          <a:prstGeom prst="rect">
            <a:avLst/>
          </a:prstGeom>
        </p:spPr>
      </p:pic>
      <p:pic>
        <p:nvPicPr>
          <p:cNvPr id="5" name="Immagine 4">
            <a:extLst>
              <a:ext uri="{FF2B5EF4-FFF2-40B4-BE49-F238E27FC236}">
                <a16:creationId xmlns:a16="http://schemas.microsoft.com/office/drawing/2014/main" id="{1C5783AD-DF93-459C-8537-4D2AB8E54E9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5323206" y="2670197"/>
            <a:ext cx="2772468" cy="3407129"/>
          </a:xfrm>
          <a:prstGeom prst="rect">
            <a:avLst/>
          </a:prstGeom>
        </p:spPr>
      </p:pic>
      <p:sp>
        <p:nvSpPr>
          <p:cNvPr id="9" name="Rettangolo 8">
            <a:extLst>
              <a:ext uri="{FF2B5EF4-FFF2-40B4-BE49-F238E27FC236}">
                <a16:creationId xmlns:a16="http://schemas.microsoft.com/office/drawing/2014/main" id="{36B226C0-223A-425E-8324-3B20C98394DB}"/>
              </a:ext>
            </a:extLst>
          </p:cNvPr>
          <p:cNvSpPr/>
          <p:nvPr/>
        </p:nvSpPr>
        <p:spPr>
          <a:xfrm>
            <a:off x="5711456" y="5473645"/>
            <a:ext cx="941033" cy="603682"/>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it-IT" sz="1200" dirty="0" err="1"/>
              <a:t>Defendant’s</a:t>
            </a:r>
            <a:r>
              <a:rPr lang="it-IT" sz="1200" dirty="0"/>
              <a:t> </a:t>
            </a:r>
            <a:r>
              <a:rPr lang="it-IT" sz="1200" dirty="0" err="1"/>
              <a:t>domicile</a:t>
            </a:r>
            <a:r>
              <a:rPr lang="it-IT" sz="1200" dirty="0"/>
              <a:t> </a:t>
            </a:r>
            <a:br>
              <a:rPr lang="it-IT" sz="1200" dirty="0"/>
            </a:br>
            <a:r>
              <a:rPr lang="it-IT" sz="1200" b="1" cap="small" dirty="0"/>
              <a:t>Palermo</a:t>
            </a:r>
          </a:p>
        </p:txBody>
      </p:sp>
      <p:sp>
        <p:nvSpPr>
          <p:cNvPr id="10" name="Freccia a destra 9">
            <a:extLst>
              <a:ext uri="{FF2B5EF4-FFF2-40B4-BE49-F238E27FC236}">
                <a16:creationId xmlns:a16="http://schemas.microsoft.com/office/drawing/2014/main" id="{D9BC5D4E-6097-4A9F-B15A-42756CC189DD}"/>
              </a:ext>
            </a:extLst>
          </p:cNvPr>
          <p:cNvSpPr/>
          <p:nvPr/>
        </p:nvSpPr>
        <p:spPr>
          <a:xfrm>
            <a:off x="5976142" y="5225700"/>
            <a:ext cx="559293" cy="340310"/>
          </a:xfrm>
          <a:prstGeom prst="rightArrow">
            <a:avLst/>
          </a:prstGeom>
          <a:solidFill>
            <a:srgbClr val="EA00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11" name="Rettangolo 10">
            <a:extLst>
              <a:ext uri="{FF2B5EF4-FFF2-40B4-BE49-F238E27FC236}">
                <a16:creationId xmlns:a16="http://schemas.microsoft.com/office/drawing/2014/main" id="{305484FE-F246-424D-8DDC-6BB793354C48}"/>
              </a:ext>
            </a:extLst>
          </p:cNvPr>
          <p:cNvSpPr/>
          <p:nvPr/>
        </p:nvSpPr>
        <p:spPr>
          <a:xfrm>
            <a:off x="4388684" y="3429000"/>
            <a:ext cx="1317009" cy="57482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it-IT" sz="1200" dirty="0"/>
              <a:t>Location of the </a:t>
            </a:r>
            <a:r>
              <a:rPr lang="it-IT" sz="1200" dirty="0" err="1"/>
              <a:t>Mediation</a:t>
            </a:r>
            <a:r>
              <a:rPr lang="it-IT" sz="1200" dirty="0"/>
              <a:t> body</a:t>
            </a:r>
          </a:p>
          <a:p>
            <a:pPr algn="ctr"/>
            <a:r>
              <a:rPr lang="it-IT" sz="1200" b="1" cap="small" dirty="0"/>
              <a:t>Torino</a:t>
            </a:r>
          </a:p>
        </p:txBody>
      </p:sp>
      <p:sp>
        <p:nvSpPr>
          <p:cNvPr id="12" name="Freccia a destra 11">
            <a:extLst>
              <a:ext uri="{FF2B5EF4-FFF2-40B4-BE49-F238E27FC236}">
                <a16:creationId xmlns:a16="http://schemas.microsoft.com/office/drawing/2014/main" id="{D252CC2C-AD1F-47F4-BB3F-7783D9818268}"/>
              </a:ext>
            </a:extLst>
          </p:cNvPr>
          <p:cNvSpPr/>
          <p:nvPr/>
        </p:nvSpPr>
        <p:spPr>
          <a:xfrm>
            <a:off x="5056983" y="3298962"/>
            <a:ext cx="654473" cy="216595"/>
          </a:xfrm>
          <a:prstGeom prst="rightArrow">
            <a:avLst>
              <a:gd name="adj1" fmla="val 50000"/>
              <a:gd name="adj2" fmla="val 62296"/>
            </a:avLst>
          </a:prstGeom>
          <a:solidFill>
            <a:srgbClr val="EA00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14" name="Elemento grafico 13" descr="Camminare con riempimento a tinta unita">
            <a:extLst>
              <a:ext uri="{FF2B5EF4-FFF2-40B4-BE49-F238E27FC236}">
                <a16:creationId xmlns:a16="http://schemas.microsoft.com/office/drawing/2014/main" id="{C249777D-99A0-4324-8BC6-229E5465C7E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019612" y="4461698"/>
            <a:ext cx="914400" cy="914400"/>
          </a:xfrm>
          <a:prstGeom prst="rect">
            <a:avLst/>
          </a:prstGeom>
        </p:spPr>
      </p:pic>
      <p:pic>
        <p:nvPicPr>
          <p:cNvPr id="16" name="Elemento grafico 15" descr="Freccia: curva in senso antiorario con riempimento a tinta unita">
            <a:extLst>
              <a:ext uri="{FF2B5EF4-FFF2-40B4-BE49-F238E27FC236}">
                <a16:creationId xmlns:a16="http://schemas.microsoft.com/office/drawing/2014/main" id="{8E9AD934-7AB9-49BD-958C-2A4640AB2C44}"/>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094141" y="3023782"/>
            <a:ext cx="1766681" cy="2557081"/>
          </a:xfrm>
          <a:prstGeom prst="rect">
            <a:avLst/>
          </a:prstGeom>
        </p:spPr>
      </p:pic>
      <p:sp>
        <p:nvSpPr>
          <p:cNvPr id="3" name="Rettangolo 2">
            <a:extLst>
              <a:ext uri="{FF2B5EF4-FFF2-40B4-BE49-F238E27FC236}">
                <a16:creationId xmlns:a16="http://schemas.microsoft.com/office/drawing/2014/main" id="{B1E44079-97E4-4A2A-BF6F-03F5A004AF4B}"/>
              </a:ext>
            </a:extLst>
          </p:cNvPr>
          <p:cNvSpPr/>
          <p:nvPr/>
        </p:nvSpPr>
        <p:spPr>
          <a:xfrm>
            <a:off x="8766118" y="2232777"/>
            <a:ext cx="2772469" cy="128278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cap="small" dirty="0"/>
              <a:t>Principle of </a:t>
            </a:r>
            <a:r>
              <a:rPr lang="en-US" b="1" cap="small" dirty="0"/>
              <a:t>territorial proximity</a:t>
            </a:r>
            <a:r>
              <a:rPr lang="en-US" cap="small" dirty="0"/>
              <a:t> between the court and the defendant</a:t>
            </a:r>
            <a:endParaRPr lang="it-IT" dirty="0"/>
          </a:p>
        </p:txBody>
      </p:sp>
      <p:sp>
        <p:nvSpPr>
          <p:cNvPr id="7" name="Freccia in giù 6">
            <a:extLst>
              <a:ext uri="{FF2B5EF4-FFF2-40B4-BE49-F238E27FC236}">
                <a16:creationId xmlns:a16="http://schemas.microsoft.com/office/drawing/2014/main" id="{711FDA18-FB2A-4F75-859E-F87D291808B6}"/>
              </a:ext>
            </a:extLst>
          </p:cNvPr>
          <p:cNvSpPr/>
          <p:nvPr/>
        </p:nvSpPr>
        <p:spPr>
          <a:xfrm>
            <a:off x="9949758" y="3829616"/>
            <a:ext cx="592905" cy="740366"/>
          </a:xfrm>
          <a:prstGeom prst="downArrow">
            <a:avLst/>
          </a:prstGeom>
          <a:solidFill>
            <a:srgbClr val="E4022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012275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3" end="3"/>
                                            </p:txEl>
                                          </p:spTgt>
                                        </p:tgtEl>
                                        <p:attrNameLst>
                                          <p:attrName>style.visibility</p:attrName>
                                        </p:attrNameLst>
                                      </p:cBhvr>
                                      <p:to>
                                        <p:strVal val="visible"/>
                                      </p:to>
                                    </p:set>
                                    <p:animEffect transition="in" filter="fade">
                                      <p:cBhvr>
                                        <p:cTn id="7" dur="1000"/>
                                        <p:tgtEl>
                                          <p:spTgt spid="8">
                                            <p:txEl>
                                              <p:pRg st="3" end="3"/>
                                            </p:txEl>
                                          </p:spTgt>
                                        </p:tgtEl>
                                      </p:cBhvr>
                                    </p:animEffect>
                                    <p:anim calcmode="lin" valueType="num">
                                      <p:cBhvr>
                                        <p:cTn id="8"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Presentation </a:t>
            </a:r>
            <a:r>
              <a:rPr lang="it-IT" sz="4800" b="0" dirty="0" err="1">
                <a:latin typeface="Arial Rounded MT Bold" panose="020F0704030504030204" pitchFamily="34" charset="0"/>
                <a:cs typeface="Arial" panose="020B0604020202020204" pitchFamily="34" charset="0"/>
              </a:rPr>
              <a:t>Outline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grpSp>
        <p:nvGrpSpPr>
          <p:cNvPr id="8" name="Group 2">
            <a:extLst>
              <a:ext uri="{FF2B5EF4-FFF2-40B4-BE49-F238E27FC236}">
                <a16:creationId xmlns:a16="http://schemas.microsoft.com/office/drawing/2014/main" id="{9BB333C2-71B8-47F9-B53C-AC2891E460FB}"/>
              </a:ext>
            </a:extLst>
          </p:cNvPr>
          <p:cNvGrpSpPr/>
          <p:nvPr/>
        </p:nvGrpSpPr>
        <p:grpSpPr>
          <a:xfrm>
            <a:off x="1794191" y="1708513"/>
            <a:ext cx="2692077" cy="3325214"/>
            <a:chOff x="-424660" y="-6278"/>
            <a:chExt cx="3133810" cy="4032690"/>
          </a:xfrm>
        </p:grpSpPr>
        <p:sp>
          <p:nvSpPr>
            <p:cNvPr id="9" name="Freeform 3">
              <a:extLst>
                <a:ext uri="{FF2B5EF4-FFF2-40B4-BE49-F238E27FC236}">
                  <a16:creationId xmlns:a16="http://schemas.microsoft.com/office/drawing/2014/main" id="{CE2F07E4-7A22-4D1E-A1DC-04F113BC627B}"/>
                </a:ext>
              </a:extLst>
            </p:cNvPr>
            <p:cNvSpPr/>
            <p:nvPr/>
          </p:nvSpPr>
          <p:spPr>
            <a:xfrm>
              <a:off x="-424660" y="-6278"/>
              <a:ext cx="3133810" cy="4032690"/>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DF0F2"/>
            </a:solidFill>
          </p:spPr>
          <p:txBody>
            <a:bodyPr/>
            <a:lstStyle/>
            <a:p>
              <a:r>
                <a:rPr lang="it-IT" b="1" dirty="0">
                  <a:latin typeface="Arial Rounded MT Bold" panose="020F0704030504030204" pitchFamily="34" charset="0"/>
                </a:rPr>
                <a:t>01</a:t>
              </a:r>
            </a:p>
            <a:p>
              <a:endParaRPr lang="it-IT" b="1" dirty="0">
                <a:latin typeface="Arial Rounded MT Bold" panose="020F0704030504030204" pitchFamily="34" charset="0"/>
              </a:endParaRPr>
            </a:p>
            <a:p>
              <a:endParaRPr lang="it-IT" b="1" dirty="0">
                <a:latin typeface="Arial Rounded MT Bold" panose="020F0704030504030204" pitchFamily="34" charset="0"/>
              </a:endParaRPr>
            </a:p>
            <a:p>
              <a:endParaRPr lang="it-IT" b="1" dirty="0">
                <a:latin typeface="Arial Rounded MT Bold" panose="020F0704030504030204" pitchFamily="34" charset="0"/>
              </a:endParaRPr>
            </a:p>
            <a:p>
              <a:r>
                <a:rPr lang="it-IT" b="1" dirty="0" err="1">
                  <a:latin typeface="Arial Rounded MT Bold" panose="020F0704030504030204" pitchFamily="34" charset="0"/>
                </a:rPr>
                <a:t>Introduction</a:t>
              </a:r>
              <a:r>
                <a:rPr lang="it-IT" b="1" dirty="0">
                  <a:latin typeface="Arial Rounded MT Bold" panose="020F0704030504030204" pitchFamily="34" charset="0"/>
                </a:rPr>
                <a:t>/</a:t>
              </a:r>
              <a:r>
                <a:rPr lang="it-IT" b="1" dirty="0" err="1">
                  <a:latin typeface="Arial Rounded MT Bold" panose="020F0704030504030204" pitchFamily="34" charset="0"/>
                </a:rPr>
                <a:t>Historical</a:t>
              </a:r>
              <a:r>
                <a:rPr lang="it-IT" b="1" dirty="0">
                  <a:latin typeface="Arial Rounded MT Bold" panose="020F0704030504030204" pitchFamily="34" charset="0"/>
                </a:rPr>
                <a:t> Background</a:t>
              </a:r>
            </a:p>
            <a:p>
              <a:endParaRPr lang="it-IT" b="1" dirty="0">
                <a:latin typeface="Arial Rounded MT Bold" panose="020F0704030504030204" pitchFamily="34" charset="0"/>
              </a:endParaRPr>
            </a:p>
            <a:p>
              <a:pPr algn="just"/>
              <a:r>
                <a:rPr lang="en-US" sz="1200" cap="small" dirty="0">
                  <a:latin typeface="Arial Rounded MT Bold" panose="020F0704030504030204" pitchFamily="34" charset="0"/>
                </a:rPr>
                <a:t>By examining the past, we can better grasp the complexities of today’s legal landscape and the ongoing debates concerning the shift from courts.</a:t>
              </a:r>
              <a:endParaRPr lang="it-IT" sz="1200" cap="small" dirty="0">
                <a:latin typeface="Arial Rounded MT Bold" panose="020F0704030504030204" pitchFamily="34" charset="0"/>
              </a:endParaRPr>
            </a:p>
          </p:txBody>
        </p:sp>
      </p:grpSp>
      <p:grpSp>
        <p:nvGrpSpPr>
          <p:cNvPr id="10" name="Group 8">
            <a:extLst>
              <a:ext uri="{FF2B5EF4-FFF2-40B4-BE49-F238E27FC236}">
                <a16:creationId xmlns:a16="http://schemas.microsoft.com/office/drawing/2014/main" id="{B44DA9AE-0189-416D-81BC-56574BD258B0}"/>
              </a:ext>
            </a:extLst>
          </p:cNvPr>
          <p:cNvGrpSpPr/>
          <p:nvPr/>
        </p:nvGrpSpPr>
        <p:grpSpPr>
          <a:xfrm>
            <a:off x="4720378" y="1774149"/>
            <a:ext cx="2486180" cy="3196203"/>
            <a:chOff x="0" y="-1"/>
            <a:chExt cx="3449426" cy="4434542"/>
          </a:xfrm>
        </p:grpSpPr>
        <p:sp>
          <p:nvSpPr>
            <p:cNvPr id="11" name="Freeform 9">
              <a:extLst>
                <a:ext uri="{FF2B5EF4-FFF2-40B4-BE49-F238E27FC236}">
                  <a16:creationId xmlns:a16="http://schemas.microsoft.com/office/drawing/2014/main" id="{BB3B7C40-E101-4CED-A386-B8BAF5B91792}"/>
                </a:ext>
              </a:extLst>
            </p:cNvPr>
            <p:cNvSpPr/>
            <p:nvPr/>
          </p:nvSpPr>
          <p:spPr>
            <a:xfrm>
              <a:off x="0" y="-1"/>
              <a:ext cx="3449426" cy="4434542"/>
            </a:xfrm>
            <a:custGeom>
              <a:avLst/>
              <a:gdLst/>
              <a:ahLst/>
              <a:cxnLst/>
              <a:rect l="l" t="t" r="r" b="b"/>
              <a:pathLst>
                <a:path w="3133810" h="4032690">
                  <a:moveTo>
                    <a:pt x="3009350" y="4032689"/>
                  </a:moveTo>
                  <a:lnTo>
                    <a:pt x="124460" y="4032689"/>
                  </a:lnTo>
                  <a:cubicBezTo>
                    <a:pt x="55880" y="4032689"/>
                    <a:pt x="0" y="3976809"/>
                    <a:pt x="0" y="3908229"/>
                  </a:cubicBezTo>
                  <a:lnTo>
                    <a:pt x="0" y="124460"/>
                  </a:lnTo>
                  <a:cubicBezTo>
                    <a:pt x="0" y="55880"/>
                    <a:pt x="55880" y="0"/>
                    <a:pt x="124460" y="0"/>
                  </a:cubicBezTo>
                  <a:lnTo>
                    <a:pt x="3009350" y="0"/>
                  </a:lnTo>
                  <a:cubicBezTo>
                    <a:pt x="3077930" y="0"/>
                    <a:pt x="3133810" y="55880"/>
                    <a:pt x="3133810" y="124460"/>
                  </a:cubicBezTo>
                  <a:lnTo>
                    <a:pt x="3133810" y="3908229"/>
                  </a:lnTo>
                  <a:cubicBezTo>
                    <a:pt x="3133810" y="3976809"/>
                    <a:pt x="3077930" y="4032690"/>
                    <a:pt x="3009350" y="4032690"/>
                  </a:cubicBezTo>
                  <a:close/>
                </a:path>
              </a:pathLst>
            </a:custGeom>
            <a:solidFill>
              <a:srgbClr val="EDF0F2"/>
            </a:solidFill>
          </p:spPr>
          <p:txBody>
            <a:bodyPr/>
            <a:lstStyle/>
            <a:p>
              <a:r>
                <a:rPr lang="it-IT" b="1" dirty="0"/>
                <a:t>02</a:t>
              </a:r>
            </a:p>
            <a:p>
              <a:endParaRPr lang="it-IT" dirty="0"/>
            </a:p>
            <a:p>
              <a:endParaRPr lang="it-IT" dirty="0"/>
            </a:p>
            <a:p>
              <a:endParaRPr lang="it-IT" dirty="0">
                <a:latin typeface="Arial Rounded MT Bold" panose="020F0704030504030204" pitchFamily="34" charset="0"/>
              </a:endParaRPr>
            </a:p>
            <a:p>
              <a:r>
                <a:rPr lang="it-IT" b="1" dirty="0" err="1">
                  <a:latin typeface="Arial Rounded MT Bold" panose="020F0704030504030204" pitchFamily="34" charset="0"/>
                </a:rPr>
                <a:t>Dejudiciatization</a:t>
              </a:r>
              <a:r>
                <a:rPr lang="it-IT" b="1" dirty="0">
                  <a:latin typeface="Arial Rounded MT Bold" panose="020F0704030504030204" pitchFamily="34" charset="0"/>
                </a:rPr>
                <a:t> of Dispute </a:t>
              </a:r>
              <a:r>
                <a:rPr lang="it-IT" b="1" dirty="0" err="1">
                  <a:latin typeface="Arial Rounded MT Bold" panose="020F0704030504030204" pitchFamily="34" charset="0"/>
                </a:rPr>
                <a:t>Resolution</a:t>
              </a:r>
              <a:endParaRPr lang="it-IT" b="1" dirty="0">
                <a:latin typeface="Arial Rounded MT Bold" panose="020F0704030504030204" pitchFamily="34" charset="0"/>
              </a:endParaRPr>
            </a:p>
            <a:p>
              <a:endParaRPr lang="it-IT" dirty="0">
                <a:latin typeface="Arial Rounded MT Bold" panose="020F0704030504030204" pitchFamily="34" charset="0"/>
              </a:endParaRPr>
            </a:p>
            <a:p>
              <a:r>
                <a:rPr lang="it-IT" sz="1400" cap="small" dirty="0">
                  <a:latin typeface="Arial Rounded MT Bold" panose="020F0704030504030204" pitchFamily="34" charset="0"/>
                </a:rPr>
                <a:t>Risks to </a:t>
              </a:r>
              <a:r>
                <a:rPr lang="it-IT" sz="1400" cap="small" dirty="0" err="1">
                  <a:latin typeface="Arial Rounded MT Bold" panose="020F0704030504030204" pitchFamily="34" charset="0"/>
                </a:rPr>
                <a:t>manage</a:t>
              </a:r>
              <a:r>
                <a:rPr lang="it-IT" sz="1400" cap="small" dirty="0">
                  <a:latin typeface="Arial Rounded MT Bold" panose="020F0704030504030204" pitchFamily="34" charset="0"/>
                </a:rPr>
                <a:t>/mitigate</a:t>
              </a:r>
            </a:p>
            <a:p>
              <a:endParaRPr lang="it-IT" dirty="0"/>
            </a:p>
            <a:p>
              <a:endParaRPr lang="it-IT" dirty="0"/>
            </a:p>
            <a:p>
              <a:endParaRPr lang="it-IT" dirty="0"/>
            </a:p>
          </p:txBody>
        </p:sp>
      </p:grpSp>
      <p:pic>
        <p:nvPicPr>
          <p:cNvPr id="13" name="Immagine 12">
            <a:extLst>
              <a:ext uri="{FF2B5EF4-FFF2-40B4-BE49-F238E27FC236}">
                <a16:creationId xmlns:a16="http://schemas.microsoft.com/office/drawing/2014/main" id="{0A09F1EC-F12C-49DA-B046-6257443010E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033105" y="4797828"/>
            <a:ext cx="2013279" cy="2013279"/>
          </a:xfrm>
          <a:prstGeom prst="rect">
            <a:avLst/>
          </a:prstGeom>
          <a:ln>
            <a:noFill/>
          </a:ln>
          <a:effectLst>
            <a:softEdge rad="112500"/>
          </a:effectLst>
        </p:spPr>
      </p:pic>
      <p:sp>
        <p:nvSpPr>
          <p:cNvPr id="6" name="Elaborazione alternativa 5">
            <a:extLst>
              <a:ext uri="{FF2B5EF4-FFF2-40B4-BE49-F238E27FC236}">
                <a16:creationId xmlns:a16="http://schemas.microsoft.com/office/drawing/2014/main" id="{216E4EC6-C090-4A1C-8F9F-94D701A16FC0}"/>
              </a:ext>
            </a:extLst>
          </p:cNvPr>
          <p:cNvSpPr/>
          <p:nvPr/>
        </p:nvSpPr>
        <p:spPr>
          <a:xfrm>
            <a:off x="7440668" y="1608451"/>
            <a:ext cx="2391395" cy="3196202"/>
          </a:xfrm>
          <a:prstGeom prst="flowChartAlternateProcess">
            <a:avLst/>
          </a:prstGeom>
          <a:solidFill>
            <a:schemeClr val="bg1">
              <a:lumMod val="95000"/>
            </a:schemeClr>
          </a:solidFill>
        </p:spPr>
        <p:style>
          <a:lnRef idx="2">
            <a:schemeClr val="accent5"/>
          </a:lnRef>
          <a:fillRef idx="1">
            <a:schemeClr val="lt1"/>
          </a:fillRef>
          <a:effectRef idx="0">
            <a:schemeClr val="accent5"/>
          </a:effectRef>
          <a:fontRef idx="minor">
            <a:schemeClr val="dk1"/>
          </a:fontRef>
        </p:style>
        <p:txBody>
          <a:bodyPr rtlCol="0" anchor="ctr"/>
          <a:lstStyle/>
          <a:p>
            <a:r>
              <a:rPr lang="it-IT" b="1" dirty="0"/>
              <a:t>03</a:t>
            </a:r>
          </a:p>
          <a:p>
            <a:pPr algn="ctr"/>
            <a:endParaRPr lang="it-IT" dirty="0"/>
          </a:p>
          <a:p>
            <a:pPr algn="ctr"/>
            <a:endParaRPr lang="it-IT" dirty="0"/>
          </a:p>
          <a:p>
            <a:pPr algn="ctr"/>
            <a:r>
              <a:rPr lang="it-IT" b="1" dirty="0">
                <a:latin typeface="Arial Rounded MT Bold" panose="020F0704030504030204" pitchFamily="34" charset="0"/>
              </a:rPr>
              <a:t>Out-of-court</a:t>
            </a:r>
          </a:p>
          <a:p>
            <a:pPr algn="ctr"/>
            <a:r>
              <a:rPr lang="it-IT" b="1" dirty="0">
                <a:latin typeface="Arial Rounded MT Bold" panose="020F0704030504030204" pitchFamily="34" charset="0"/>
              </a:rPr>
              <a:t>Enforcement</a:t>
            </a:r>
          </a:p>
          <a:p>
            <a:pPr algn="ctr"/>
            <a:r>
              <a:rPr lang="it-IT" sz="1400" cap="small" dirty="0">
                <a:latin typeface="Arial Rounded MT Bold" panose="020F0704030504030204" pitchFamily="34" charset="0"/>
              </a:rPr>
              <a:t>Open </a:t>
            </a:r>
            <a:r>
              <a:rPr lang="it-IT" sz="1400" cap="small" dirty="0" err="1">
                <a:latin typeface="Arial Rounded MT Bold" panose="020F0704030504030204" pitchFamily="34" charset="0"/>
              </a:rPr>
              <a:t>issues</a:t>
            </a:r>
            <a:endParaRPr lang="it-IT" sz="1400" cap="small" dirty="0">
              <a:latin typeface="Arial Rounded MT Bold" panose="020F0704030504030204" pitchFamily="34" charset="0"/>
            </a:endParaRPr>
          </a:p>
        </p:txBody>
      </p:sp>
      <p:pic>
        <p:nvPicPr>
          <p:cNvPr id="15" name="Immagine 14">
            <a:extLst>
              <a:ext uri="{FF2B5EF4-FFF2-40B4-BE49-F238E27FC236}">
                <a16:creationId xmlns:a16="http://schemas.microsoft.com/office/drawing/2014/main" id="{D36DA553-5A8B-4D13-ACE5-5FA6CF9A1910}"/>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7610475" y="5027493"/>
            <a:ext cx="4581525" cy="2047875"/>
          </a:xfrm>
          <a:prstGeom prst="rect">
            <a:avLst/>
          </a:prstGeom>
        </p:spPr>
      </p:pic>
    </p:spTree>
    <p:extLst>
      <p:ext uri="{BB962C8B-B14F-4D97-AF65-F5344CB8AC3E}">
        <p14:creationId xmlns:p14="http://schemas.microsoft.com/office/powerpoint/2010/main" val="2141130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Dejudicialization</a:t>
            </a:r>
            <a:r>
              <a:rPr lang="it-IT" sz="4800" b="0" dirty="0">
                <a:latin typeface="Arial Rounded MT Bold" panose="020F0704030504030204" pitchFamily="34" charset="0"/>
                <a:cs typeface="Arial" panose="020B0604020202020204" pitchFamily="34" charset="0"/>
              </a:rPr>
              <a:t> in </a:t>
            </a:r>
            <a:r>
              <a:rPr lang="it-IT" sz="4800" b="0" dirty="0" err="1">
                <a:latin typeface="Arial Rounded MT Bold" panose="020F0704030504030204" pitchFamily="34" charset="0"/>
                <a:cs typeface="Arial" panose="020B0604020202020204" pitchFamily="34" charset="0"/>
              </a:rPr>
              <a:t>practice</a:t>
            </a:r>
            <a:r>
              <a:rPr lang="it-IT" sz="4800" b="0" dirty="0">
                <a:latin typeface="Arial Rounded MT Bold" panose="020F0704030504030204" pitchFamily="34" charset="0"/>
                <a:cs typeface="Arial" panose="020B0604020202020204" pitchFamily="34" charset="0"/>
              </a:rPr>
              <a:t>:</a:t>
            </a: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3046988"/>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ctr"/>
            <a:r>
              <a:rPr lang="en-US" sz="1600" cap="small" dirty="0">
                <a:highlight>
                  <a:srgbClr val="00FF00"/>
                </a:highlight>
                <a:latin typeface="Arial Rounded MT Bold" panose="020F0704030504030204" pitchFamily="34" charset="0"/>
                <a:cs typeface="Arial" panose="020B0604020202020204" pitchFamily="34" charset="0"/>
              </a:rPr>
              <a:t>Example 1: out-of-court mediation</a:t>
            </a:r>
            <a:endParaRPr lang="en-US" sz="1600" cap="small" dirty="0">
              <a:latin typeface="Arial Rounded MT Bold" panose="020F0704030504030204" pitchFamily="34" charset="0"/>
              <a:cs typeface="Arial" panose="020B0604020202020204" pitchFamily="34" charset="0"/>
            </a:endParaRPr>
          </a:p>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latin typeface="Arial Rounded MT Bold" panose="020F0704030504030204" pitchFamily="34" charset="0"/>
                <a:cs typeface="Arial" panose="020B0604020202020204" pitchFamily="34" charset="0"/>
              </a:rPr>
              <a:t>According to Article 4(1) of Legislative Decree No. 28/2010, mandatory mediation must be conducted before a mediation body located within the district of </a:t>
            </a:r>
            <a:r>
              <a:rPr lang="en-US" sz="1600" u="sng" cap="small" dirty="0">
                <a:latin typeface="Arial Rounded MT Bold" panose="020F0704030504030204" pitchFamily="34" charset="0"/>
                <a:cs typeface="Arial" panose="020B0604020202020204" pitchFamily="34" charset="0"/>
              </a:rPr>
              <a:t>the court that has territorial jurisdiction over the dispute,</a:t>
            </a:r>
            <a:r>
              <a:rPr lang="en-US" sz="1600" cap="small" dirty="0">
                <a:latin typeface="Arial Rounded MT Bold" panose="020F0704030504030204" pitchFamily="34" charset="0"/>
                <a:cs typeface="Arial" panose="020B0604020202020204" pitchFamily="34" charset="0"/>
              </a:rPr>
              <a:t> even when the mediation proceedings are conducted digitally (Tribunal of Civitavecchia, 18 December 2024, No. 16380). This rule may only be derogated from by mutual agreement of the parties. The rationale behind this requirement is to align the competence of the mediation body with the rules of territorial jurisdiction, ensuring proximity to the respondent and thereby upholding one of the fundamental principles of due process.</a:t>
            </a:r>
          </a:p>
          <a:p>
            <a:pPr algn="just"/>
            <a:endParaRPr lang="en-US" sz="1600" cap="small" dirty="0">
              <a:latin typeface="Arial Rounded MT Bold" panose="020F0704030504030204" pitchFamily="34" charset="0"/>
              <a:cs typeface="Arial" panose="020B0604020202020204" pitchFamily="34" charset="0"/>
            </a:endParaRPr>
          </a:p>
        </p:txBody>
      </p:sp>
      <p:pic>
        <p:nvPicPr>
          <p:cNvPr id="6" name="Immagine 5">
            <a:extLst>
              <a:ext uri="{FF2B5EF4-FFF2-40B4-BE49-F238E27FC236}">
                <a16:creationId xmlns:a16="http://schemas.microsoft.com/office/drawing/2014/main" id="{2702AA01-7841-4867-B816-12ED675A8B4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096000" y="4665430"/>
            <a:ext cx="2332496" cy="1555775"/>
          </a:xfrm>
          <a:prstGeom prst="rect">
            <a:avLst/>
          </a:prstGeom>
        </p:spPr>
      </p:pic>
    </p:spTree>
    <p:extLst>
      <p:ext uri="{BB962C8B-B14F-4D97-AF65-F5344CB8AC3E}">
        <p14:creationId xmlns:p14="http://schemas.microsoft.com/office/powerpoint/2010/main" val="3694788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Dejudicialization</a:t>
            </a:r>
            <a:r>
              <a:rPr lang="it-IT" sz="4800" b="0" dirty="0">
                <a:latin typeface="Arial Rounded MT Bold" panose="020F0704030504030204" pitchFamily="34" charset="0"/>
                <a:cs typeface="Arial" panose="020B0604020202020204" pitchFamily="34" charset="0"/>
              </a:rPr>
              <a:t> in </a:t>
            </a:r>
            <a:r>
              <a:rPr lang="it-IT" sz="4800" b="0" dirty="0" err="1">
                <a:latin typeface="Arial Rounded MT Bold" panose="020F0704030504030204" pitchFamily="34" charset="0"/>
                <a:cs typeface="Arial" panose="020B0604020202020204" pitchFamily="34" charset="0"/>
              </a:rPr>
              <a:t>practice</a:t>
            </a:r>
            <a:r>
              <a:rPr lang="it-IT" sz="4800" b="0" dirty="0">
                <a:latin typeface="Arial Rounded MT Bold" panose="020F0704030504030204" pitchFamily="34" charset="0"/>
                <a:cs typeface="Arial" panose="020B0604020202020204" pitchFamily="34" charset="0"/>
              </a:rPr>
              <a:t>:</a:t>
            </a: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1649337" y="1433812"/>
            <a:ext cx="9308995" cy="1569660"/>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solidFill>
                  <a:srgbClr val="FF0000"/>
                </a:solidFill>
                <a:latin typeface="Arial Rounded MT Bold" panose="020F0704030504030204" pitchFamily="34" charset="0"/>
                <a:cs typeface="Arial" panose="020B0604020202020204" pitchFamily="34" charset="0"/>
              </a:rPr>
              <a:t>Italian case law has addressed the question of whether mediation initiated before a mediation body lacking territorial competence satisfies the statutory requirement for admissibility. The courts have held that failure to comply with the territorial jurisdiction requirements renders the mediation ineffective and does not fulfil the procedural condition necessary for the admissibility of the claim.</a:t>
            </a:r>
          </a:p>
        </p:txBody>
      </p:sp>
      <p:pic>
        <p:nvPicPr>
          <p:cNvPr id="3" name="Immagine 2">
            <a:extLst>
              <a:ext uri="{FF2B5EF4-FFF2-40B4-BE49-F238E27FC236}">
                <a16:creationId xmlns:a16="http://schemas.microsoft.com/office/drawing/2014/main" id="{0FB2824A-695D-44D9-B183-43B20EFFECED}"/>
              </a:ext>
            </a:extLst>
          </p:cNvPr>
          <p:cNvPicPr>
            <a:picLocks noChangeAspect="1"/>
          </p:cNvPicPr>
          <p:nvPr/>
        </p:nvPicPr>
        <p:blipFill>
          <a:blip r:embed="rId3"/>
          <a:stretch>
            <a:fillRect/>
          </a:stretch>
        </p:blipFill>
        <p:spPr>
          <a:xfrm>
            <a:off x="5362575" y="3003472"/>
            <a:ext cx="3644597" cy="3783829"/>
          </a:xfrm>
          <a:prstGeom prst="rect">
            <a:avLst/>
          </a:prstGeom>
        </p:spPr>
      </p:pic>
      <p:sp>
        <p:nvSpPr>
          <p:cNvPr id="7" name="Rettangolo 6">
            <a:extLst>
              <a:ext uri="{FF2B5EF4-FFF2-40B4-BE49-F238E27FC236}">
                <a16:creationId xmlns:a16="http://schemas.microsoft.com/office/drawing/2014/main" id="{34F8961D-5C88-459F-8A14-410CCE359D92}"/>
              </a:ext>
            </a:extLst>
          </p:cNvPr>
          <p:cNvSpPr/>
          <p:nvPr/>
        </p:nvSpPr>
        <p:spPr>
          <a:xfrm>
            <a:off x="9075906" y="4378849"/>
            <a:ext cx="2276892" cy="103307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cap="small" dirty="0"/>
              <a:t>Principle of territorial proximity between the </a:t>
            </a:r>
            <a:r>
              <a:rPr lang="en-US" b="1" cap="small" dirty="0"/>
              <a:t>Mediation  body </a:t>
            </a:r>
            <a:r>
              <a:rPr lang="en-US" cap="small" dirty="0"/>
              <a:t>and the defendant</a:t>
            </a:r>
            <a:endParaRPr lang="it-IT" dirty="0"/>
          </a:p>
        </p:txBody>
      </p:sp>
    </p:spTree>
    <p:extLst>
      <p:ext uri="{BB962C8B-B14F-4D97-AF65-F5344CB8AC3E}">
        <p14:creationId xmlns:p14="http://schemas.microsoft.com/office/powerpoint/2010/main" val="9689133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Dejudicialization</a:t>
            </a:r>
            <a:r>
              <a:rPr lang="it-IT" sz="4800" b="0" dirty="0">
                <a:latin typeface="Arial Rounded MT Bold" panose="020F0704030504030204" pitchFamily="34" charset="0"/>
                <a:cs typeface="Arial" panose="020B0604020202020204" pitchFamily="34" charset="0"/>
              </a:rPr>
              <a:t> in </a:t>
            </a:r>
            <a:r>
              <a:rPr lang="it-IT" sz="4800" b="0" dirty="0" err="1">
                <a:latin typeface="Arial Rounded MT Bold" panose="020F0704030504030204" pitchFamily="34" charset="0"/>
                <a:cs typeface="Arial" panose="020B0604020202020204" pitchFamily="34" charset="0"/>
              </a:rPr>
              <a:t>practice</a:t>
            </a:r>
            <a:r>
              <a:rPr lang="it-IT" sz="4800" b="0" dirty="0">
                <a:latin typeface="Arial Rounded MT Bold" panose="020F0704030504030204" pitchFamily="34" charset="0"/>
                <a:cs typeface="Arial" panose="020B0604020202020204" pitchFamily="34" charset="0"/>
              </a:rPr>
              <a:t>:</a:t>
            </a: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2800767"/>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highlight>
                  <a:srgbClr val="00FF00"/>
                </a:highlight>
                <a:latin typeface="Arial Rounded MT Bold" panose="020F0704030504030204" pitchFamily="34" charset="0"/>
                <a:cs typeface="Arial" panose="020B0604020202020204" pitchFamily="34" charset="0"/>
              </a:rPr>
              <a:t>Example 2: </a:t>
            </a:r>
            <a:r>
              <a:rPr lang="en-US" sz="1600" cap="small" dirty="0" err="1">
                <a:highlight>
                  <a:srgbClr val="00FF00"/>
                </a:highlight>
                <a:latin typeface="Arial Rounded MT Bold" panose="020F0704030504030204" pitchFamily="34" charset="0"/>
                <a:cs typeface="Arial" panose="020B0604020202020204" pitchFamily="34" charset="0"/>
              </a:rPr>
              <a:t>Dejudicializazion</a:t>
            </a:r>
            <a:r>
              <a:rPr lang="en-US" sz="1600" cap="small" dirty="0">
                <a:highlight>
                  <a:srgbClr val="00FF00"/>
                </a:highlight>
                <a:latin typeface="Arial Rounded MT Bold" panose="020F0704030504030204" pitchFamily="34" charset="0"/>
                <a:cs typeface="Arial" panose="020B0604020202020204" pitchFamily="34" charset="0"/>
              </a:rPr>
              <a:t> and consumers </a:t>
            </a:r>
          </a:p>
          <a:p>
            <a:pPr algn="just"/>
            <a:endParaRPr lang="en-US" sz="1600" cap="small" dirty="0">
              <a:highlight>
                <a:srgbClr val="00FF00"/>
              </a:highlight>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The European Directive 93/13/EEC of 5 April 1993 on unfair terms in consumer contracts as interpreted by the case law of the Court of Justice of the European Union (CJEU), </a:t>
            </a:r>
            <a:r>
              <a:rPr lang="en-US" sz="1600" dirty="0">
                <a:highlight>
                  <a:srgbClr val="FFFF00"/>
                </a:highlight>
                <a:latin typeface="Arial Rounded MT Bold" panose="020F0704030504030204" pitchFamily="34" charset="0"/>
                <a:cs typeface="Arial" panose="020B0604020202020204" pitchFamily="34" charset="0"/>
              </a:rPr>
              <a:t>requires judicial review </a:t>
            </a:r>
            <a:r>
              <a:rPr lang="en-US" sz="1600" dirty="0">
                <a:latin typeface="Arial Rounded MT Bold" panose="020F0704030504030204" pitchFamily="34" charset="0"/>
                <a:cs typeface="Arial" panose="020B0604020202020204" pitchFamily="34" charset="0"/>
              </a:rPr>
              <a:t>of contract terms to ensure that none are unfair. </a:t>
            </a:r>
          </a:p>
          <a:p>
            <a:pPr algn="just"/>
            <a:endParaRPr lang="en-US" sz="1600" dirty="0">
              <a:latin typeface="Arial Rounded MT Bold" panose="020F0704030504030204" pitchFamily="34" charset="0"/>
              <a:cs typeface="Arial" panose="020B0604020202020204" pitchFamily="34" charset="0"/>
            </a:endParaRPr>
          </a:p>
          <a:p>
            <a:pPr algn="just"/>
            <a:r>
              <a:rPr lang="en-US" sz="1600" dirty="0" err="1">
                <a:highlight>
                  <a:srgbClr val="FFFF00"/>
                </a:highlight>
                <a:latin typeface="Arial Rounded MT Bold" panose="020F0704030504030204" pitchFamily="34" charset="0"/>
                <a:cs typeface="Arial" panose="020B0604020202020204" pitchFamily="34" charset="0"/>
              </a:rPr>
              <a:t>Dejudicialisation</a:t>
            </a:r>
            <a:r>
              <a:rPr lang="en-US" sz="1600" dirty="0">
                <a:highlight>
                  <a:srgbClr val="FFFF00"/>
                </a:highlight>
                <a:latin typeface="Arial Rounded MT Bold" panose="020F0704030504030204" pitchFamily="34" charset="0"/>
                <a:cs typeface="Arial" panose="020B0604020202020204" pitchFamily="34" charset="0"/>
              </a:rPr>
              <a:t> may  impede the judicial review required by European legislation.</a:t>
            </a:r>
            <a:endParaRPr lang="en-US" sz="1600"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pic>
        <p:nvPicPr>
          <p:cNvPr id="5" name="Immagine 4">
            <a:extLst>
              <a:ext uri="{FF2B5EF4-FFF2-40B4-BE49-F238E27FC236}">
                <a16:creationId xmlns:a16="http://schemas.microsoft.com/office/drawing/2014/main" id="{ED838250-E2D4-41CA-990A-20D3133A873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369522" y="4713141"/>
            <a:ext cx="2598344" cy="14615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magine 2">
            <a:extLst>
              <a:ext uri="{FF2B5EF4-FFF2-40B4-BE49-F238E27FC236}">
                <a16:creationId xmlns:a16="http://schemas.microsoft.com/office/drawing/2014/main" id="{9D2F1654-9673-4F05-89CB-E65A1081FF57}"/>
              </a:ext>
            </a:extLst>
          </p:cNvPr>
          <p:cNvPicPr>
            <a:picLocks noChangeAspect="1"/>
          </p:cNvPicPr>
          <p:nvPr/>
        </p:nvPicPr>
        <p:blipFill>
          <a:blip r:embed="rId5"/>
          <a:stretch>
            <a:fillRect/>
          </a:stretch>
        </p:blipFill>
        <p:spPr>
          <a:xfrm>
            <a:off x="3729915" y="4515885"/>
            <a:ext cx="2690274" cy="185608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6570090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Dejudicialization</a:t>
            </a:r>
            <a:r>
              <a:rPr lang="it-IT" sz="4800" b="0" dirty="0">
                <a:latin typeface="Arial Rounded MT Bold" panose="020F0704030504030204" pitchFamily="34" charset="0"/>
                <a:cs typeface="Arial" panose="020B0604020202020204" pitchFamily="34" charset="0"/>
              </a:rPr>
              <a:t> in </a:t>
            </a:r>
            <a:r>
              <a:rPr lang="it-IT" sz="4800" b="0" dirty="0" err="1">
                <a:latin typeface="Arial Rounded MT Bold" panose="020F0704030504030204" pitchFamily="34" charset="0"/>
                <a:cs typeface="Arial" panose="020B0604020202020204" pitchFamily="34" charset="0"/>
              </a:rPr>
              <a:t>practice</a:t>
            </a:r>
            <a:r>
              <a:rPr lang="it-IT" sz="4800" b="0" dirty="0">
                <a:latin typeface="Arial Rounded MT Bold" panose="020F0704030504030204" pitchFamily="34" charset="0"/>
                <a:cs typeface="Arial" panose="020B0604020202020204" pitchFamily="34" charset="0"/>
              </a:rPr>
              <a:t>:</a:t>
            </a: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1905500" y="1272658"/>
            <a:ext cx="8637163" cy="4031873"/>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ctr"/>
            <a:r>
              <a:rPr lang="en-US" sz="1600" cap="small" dirty="0">
                <a:highlight>
                  <a:srgbClr val="00FF00"/>
                </a:highlight>
                <a:latin typeface="Arial Rounded MT Bold" panose="020F0704030504030204" pitchFamily="34" charset="0"/>
                <a:cs typeface="Arial" panose="020B0604020202020204" pitchFamily="34" charset="0"/>
              </a:rPr>
              <a:t>Example 2: </a:t>
            </a:r>
            <a:r>
              <a:rPr lang="en-US" sz="1600" cap="small" dirty="0" err="1">
                <a:highlight>
                  <a:srgbClr val="00FF00"/>
                </a:highlight>
                <a:latin typeface="Arial Rounded MT Bold" panose="020F0704030504030204" pitchFamily="34" charset="0"/>
                <a:cs typeface="Arial" panose="020B0604020202020204" pitchFamily="34" charset="0"/>
              </a:rPr>
              <a:t>Dejudicializazion</a:t>
            </a:r>
            <a:r>
              <a:rPr lang="en-US" sz="1600" cap="small" dirty="0">
                <a:highlight>
                  <a:srgbClr val="00FF00"/>
                </a:highlight>
                <a:latin typeface="Arial Rounded MT Bold" panose="020F0704030504030204" pitchFamily="34" charset="0"/>
                <a:cs typeface="Arial" panose="020B0604020202020204" pitchFamily="34" charset="0"/>
              </a:rPr>
              <a:t> and consumers </a:t>
            </a:r>
          </a:p>
          <a:p>
            <a:pPr algn="just"/>
            <a:endParaRPr lang="en-US" sz="1600" cap="small" dirty="0">
              <a:highlight>
                <a:srgbClr val="00FF00"/>
              </a:highlight>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For example: when a payment order is issued by a judicial officer or electronically through an automated process without human intervention, the review must necessarily be conducted by a judge at a later stage. There are no exceptions to this requirement, as confirmed by the CJEU.</a:t>
            </a:r>
          </a:p>
          <a:p>
            <a:pPr algn="just"/>
            <a:endParaRPr lang="en-US" sz="1600" dirty="0">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(Judgment of the Court (First Chamber) of 14 June 2012, Case C-618/10, Banco </a:t>
            </a:r>
            <a:r>
              <a:rPr lang="en-US" sz="1600" dirty="0" err="1">
                <a:latin typeface="Arial Rounded MT Bold" panose="020F0704030504030204" pitchFamily="34" charset="0"/>
                <a:cs typeface="Arial" panose="020B0604020202020204" pitchFamily="34" charset="0"/>
              </a:rPr>
              <a:t>Español</a:t>
            </a:r>
            <a:r>
              <a:rPr lang="en-US" sz="1600" dirty="0">
                <a:latin typeface="Arial Rounded MT Bold" panose="020F0704030504030204" pitchFamily="34" charset="0"/>
                <a:cs typeface="Arial" panose="020B0604020202020204" pitchFamily="34" charset="0"/>
              </a:rPr>
              <a:t> de </a:t>
            </a:r>
            <a:r>
              <a:rPr lang="en-US" sz="1600" dirty="0" err="1">
                <a:latin typeface="Arial Rounded MT Bold" panose="020F0704030504030204" pitchFamily="34" charset="0"/>
                <a:cs typeface="Arial" panose="020B0604020202020204" pitchFamily="34" charset="0"/>
              </a:rPr>
              <a:t>Crédito</a:t>
            </a:r>
            <a:r>
              <a:rPr lang="en-US" sz="1600" dirty="0">
                <a:latin typeface="Arial Rounded MT Bold" panose="020F0704030504030204" pitchFamily="34" charset="0"/>
                <a:cs typeface="Arial" panose="020B0604020202020204" pitchFamily="34" charset="0"/>
              </a:rPr>
              <a:t>; Judgment of 29 February 2024, Case C-724/22, </a:t>
            </a:r>
            <a:r>
              <a:rPr lang="en-US" sz="1600" dirty="0" err="1">
                <a:latin typeface="Arial Rounded MT Bold" panose="020F0704030504030204" pitchFamily="34" charset="0"/>
                <a:cs typeface="Arial" panose="020B0604020202020204" pitchFamily="34" charset="0"/>
              </a:rPr>
              <a:t>Investcapital</a:t>
            </a:r>
            <a:r>
              <a:rPr lang="en-US" sz="1600" dirty="0">
                <a:latin typeface="Arial Rounded MT Bold" panose="020F0704030504030204" pitchFamily="34" charset="0"/>
                <a:cs typeface="Arial" panose="020B0604020202020204" pitchFamily="34" charset="0"/>
              </a:rPr>
              <a:t> Ltd; Judgment of 8 February 2016, Case C-49/14, </a:t>
            </a:r>
            <a:r>
              <a:rPr lang="en-US" sz="1600" dirty="0" err="1">
                <a:latin typeface="Arial Rounded MT Bold" panose="020F0704030504030204" pitchFamily="34" charset="0"/>
                <a:cs typeface="Arial" panose="020B0604020202020204" pitchFamily="34" charset="0"/>
              </a:rPr>
              <a:t>Finanmadrid</a:t>
            </a:r>
            <a:r>
              <a:rPr lang="en-US" sz="1600" dirty="0">
                <a:latin typeface="Arial Rounded MT Bold" panose="020F0704030504030204" pitchFamily="34" charset="0"/>
                <a:cs typeface="Arial" panose="020B0604020202020204" pitchFamily="34" charset="0"/>
              </a:rPr>
              <a:t>).</a:t>
            </a:r>
          </a:p>
          <a:p>
            <a:pPr algn="just"/>
            <a:r>
              <a:rPr lang="en-US" sz="1600"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pic>
        <p:nvPicPr>
          <p:cNvPr id="6" name="Immagine 5">
            <a:extLst>
              <a:ext uri="{FF2B5EF4-FFF2-40B4-BE49-F238E27FC236}">
                <a16:creationId xmlns:a16="http://schemas.microsoft.com/office/drawing/2014/main" id="{16DEF5B9-5B86-4106-84E4-984820AA2F6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8781351" y="4657253"/>
            <a:ext cx="2200747" cy="2200747"/>
          </a:xfrm>
          <a:prstGeom prst="rect">
            <a:avLst/>
          </a:prstGeom>
        </p:spPr>
      </p:pic>
      <p:pic>
        <p:nvPicPr>
          <p:cNvPr id="9" name="Immagine 8">
            <a:extLst>
              <a:ext uri="{FF2B5EF4-FFF2-40B4-BE49-F238E27FC236}">
                <a16:creationId xmlns:a16="http://schemas.microsoft.com/office/drawing/2014/main" id="{E28307A5-CB4B-48F9-8DF9-A1D0089D206F}"/>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3831229" y="5247379"/>
            <a:ext cx="2768229" cy="1584042"/>
          </a:xfrm>
          <a:prstGeom prst="rect">
            <a:avLst/>
          </a:prstGeom>
        </p:spPr>
      </p:pic>
      <p:sp>
        <p:nvSpPr>
          <p:cNvPr id="10" name="CasellaDiTesto 9">
            <a:extLst>
              <a:ext uri="{FF2B5EF4-FFF2-40B4-BE49-F238E27FC236}">
                <a16:creationId xmlns:a16="http://schemas.microsoft.com/office/drawing/2014/main" id="{A1FCBC16-45E3-4FEC-BDC3-24024A96D767}"/>
              </a:ext>
            </a:extLst>
          </p:cNvPr>
          <p:cNvSpPr txBox="1"/>
          <p:nvPr/>
        </p:nvSpPr>
        <p:spPr>
          <a:xfrm>
            <a:off x="4398711" y="7006347"/>
            <a:ext cx="2200748" cy="369332"/>
          </a:xfrm>
          <a:prstGeom prst="rect">
            <a:avLst/>
          </a:prstGeom>
          <a:noFill/>
        </p:spPr>
        <p:txBody>
          <a:bodyPr wrap="square" rtlCol="0">
            <a:spAutoFit/>
          </a:bodyPr>
          <a:lstStyle/>
          <a:p>
            <a:r>
              <a:rPr lang="it-IT" sz="900">
                <a:hlinkClick r:id="rId6" tooltip="https://www.picserver.org/c/consumer.html"/>
              </a:rPr>
              <a:t>Questa foto</a:t>
            </a:r>
            <a:r>
              <a:rPr lang="it-IT" sz="900"/>
              <a:t> di Autore sconosciuto è concesso in licenza da </a:t>
            </a:r>
            <a:r>
              <a:rPr lang="it-IT" sz="900">
                <a:hlinkClick r:id="rId7" tooltip="https://creativecommons.org/licenses/by-sa/3.0/"/>
              </a:rPr>
              <a:t>CC BY-SA</a:t>
            </a:r>
            <a:endParaRPr lang="it-IT" sz="900"/>
          </a:p>
        </p:txBody>
      </p:sp>
      <p:sp>
        <p:nvSpPr>
          <p:cNvPr id="11" name="Freccia a destra 10">
            <a:extLst>
              <a:ext uri="{FF2B5EF4-FFF2-40B4-BE49-F238E27FC236}">
                <a16:creationId xmlns:a16="http://schemas.microsoft.com/office/drawing/2014/main" id="{F97AAF92-433C-44A4-9B66-BC6A0D1A89F8}"/>
              </a:ext>
            </a:extLst>
          </p:cNvPr>
          <p:cNvSpPr/>
          <p:nvPr/>
        </p:nvSpPr>
        <p:spPr>
          <a:xfrm>
            <a:off x="6853473" y="5703683"/>
            <a:ext cx="1927877" cy="470780"/>
          </a:xfrm>
          <a:prstGeom prst="rightArrow">
            <a:avLst/>
          </a:prstGeom>
          <a:solidFill>
            <a:srgbClr val="EA00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572285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err="1">
                <a:latin typeface="Arial Rounded MT Bold" panose="020F0704030504030204" pitchFamily="34" charset="0"/>
                <a:cs typeface="Arial" panose="020B0604020202020204" pitchFamily="34" charset="0"/>
              </a:rPr>
              <a:t>Dejudicialization</a:t>
            </a:r>
            <a:r>
              <a:rPr lang="it-IT" sz="4800" b="0" dirty="0">
                <a:latin typeface="Arial Rounded MT Bold" panose="020F0704030504030204" pitchFamily="34" charset="0"/>
                <a:cs typeface="Arial" panose="020B0604020202020204" pitchFamily="34" charset="0"/>
              </a:rPr>
              <a:t> in </a:t>
            </a:r>
            <a:r>
              <a:rPr lang="it-IT" sz="4800" b="0" dirty="0" err="1">
                <a:latin typeface="Arial Rounded MT Bold" panose="020F0704030504030204" pitchFamily="34" charset="0"/>
                <a:cs typeface="Arial" panose="020B0604020202020204" pitchFamily="34" charset="0"/>
              </a:rPr>
              <a:t>practice</a:t>
            </a:r>
            <a:r>
              <a:rPr lang="it-IT" sz="4800" b="0" dirty="0">
                <a:latin typeface="Arial Rounded MT Bold" panose="020F0704030504030204" pitchFamily="34" charset="0"/>
                <a:cs typeface="Arial" panose="020B0604020202020204" pitchFamily="34" charset="0"/>
              </a:rPr>
              <a:t>:</a:t>
            </a: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Risks to Mitigate</a:t>
            </a:r>
            <a:br>
              <a:rPr lang="it-IT" sz="4800" b="0" dirty="0">
                <a:latin typeface="Arial Rounded MT Bold" panose="020F0704030504030204" pitchFamily="34" charset="0"/>
                <a:cs typeface="Arial" panose="020B0604020202020204" pitchFamily="34" charset="0"/>
              </a:rPr>
            </a:br>
            <a:endParaRPr lang="it-IT" sz="4800"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830997"/>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endParaRPr lang="en-US" sz="1600" cap="small" dirty="0">
              <a:highlight>
                <a:srgbClr val="00FF00"/>
              </a:highlight>
              <a:latin typeface="Arial Rounded MT Bold" panose="020F0704030504030204" pitchFamily="34" charset="0"/>
              <a:cs typeface="Arial" panose="020B0604020202020204" pitchFamily="34" charset="0"/>
            </a:endParaRPr>
          </a:p>
          <a:p>
            <a:pPr algn="just"/>
            <a:endParaRPr lang="en-US" sz="1600" cap="small" dirty="0">
              <a:latin typeface="Arial Rounded MT Bold" panose="020F070403050403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7F6266C6-6B43-4117-B586-22022B4E51A2}"/>
              </a:ext>
            </a:extLst>
          </p:cNvPr>
          <p:cNvPicPr>
            <a:picLocks noChangeAspect="1"/>
          </p:cNvPicPr>
          <p:nvPr/>
        </p:nvPicPr>
        <p:blipFill>
          <a:blip r:embed="rId3"/>
          <a:stretch>
            <a:fillRect/>
          </a:stretch>
        </p:blipFill>
        <p:spPr>
          <a:xfrm>
            <a:off x="4493941" y="1911413"/>
            <a:ext cx="4082988" cy="408298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Immagine 5">
            <a:extLst>
              <a:ext uri="{FF2B5EF4-FFF2-40B4-BE49-F238E27FC236}">
                <a16:creationId xmlns:a16="http://schemas.microsoft.com/office/drawing/2014/main" id="{6942B0B9-56DF-42E9-8305-96D2B779147E}"/>
              </a:ext>
            </a:extLst>
          </p:cNvPr>
          <p:cNvPicPr>
            <a:picLocks noChangeAspect="1"/>
          </p:cNvPicPr>
          <p:nvPr/>
        </p:nvPicPr>
        <p:blipFill>
          <a:blip r:embed="rId4"/>
          <a:stretch>
            <a:fillRect/>
          </a:stretch>
        </p:blipFill>
        <p:spPr>
          <a:xfrm>
            <a:off x="2067523" y="3429000"/>
            <a:ext cx="2426418" cy="1920406"/>
          </a:xfrm>
          <a:prstGeom prst="rect">
            <a:avLst/>
          </a:prstGeom>
        </p:spPr>
      </p:pic>
      <p:pic>
        <p:nvPicPr>
          <p:cNvPr id="7" name="Immagine 6">
            <a:extLst>
              <a:ext uri="{FF2B5EF4-FFF2-40B4-BE49-F238E27FC236}">
                <a16:creationId xmlns:a16="http://schemas.microsoft.com/office/drawing/2014/main" id="{E8C358D2-77C6-41BD-95A8-0E08C1AF9A80}"/>
              </a:ext>
            </a:extLst>
          </p:cNvPr>
          <p:cNvPicPr>
            <a:picLocks noChangeAspect="1"/>
          </p:cNvPicPr>
          <p:nvPr/>
        </p:nvPicPr>
        <p:blipFill>
          <a:blip r:embed="rId4"/>
          <a:stretch>
            <a:fillRect/>
          </a:stretch>
        </p:blipFill>
        <p:spPr>
          <a:xfrm>
            <a:off x="8664216" y="3048987"/>
            <a:ext cx="2426418" cy="1920406"/>
          </a:xfrm>
          <a:prstGeom prst="rect">
            <a:avLst/>
          </a:prstGeom>
        </p:spPr>
      </p:pic>
    </p:spTree>
    <p:extLst>
      <p:ext uri="{BB962C8B-B14F-4D97-AF65-F5344CB8AC3E}">
        <p14:creationId xmlns:p14="http://schemas.microsoft.com/office/powerpoint/2010/main" val="23835599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en-US" sz="4800" b="0" dirty="0">
                <a:latin typeface="Arial Rounded MT Bold" panose="020F0704030504030204" pitchFamily="34" charset="0"/>
                <a:cs typeface="Arial" panose="020B0604020202020204" pitchFamily="34" charset="0"/>
              </a:rPr>
              <a:t>A</a:t>
            </a:r>
            <a:r>
              <a:rPr lang="en-US" b="0" dirty="0">
                <a:latin typeface="Arial Rounded MT Bold" panose="020F0704030504030204" pitchFamily="34" charset="0"/>
                <a:cs typeface="Arial" panose="020B0604020202020204" pitchFamily="34" charset="0"/>
              </a:rPr>
              <a:t> growing trend to extend </a:t>
            </a:r>
            <a:r>
              <a:rPr lang="en-US" b="0" dirty="0" err="1">
                <a:latin typeface="Arial Rounded MT Bold" panose="020F0704030504030204" pitchFamily="34" charset="0"/>
                <a:cs typeface="Arial" panose="020B0604020202020204" pitchFamily="34" charset="0"/>
              </a:rPr>
              <a:t>dejudicialisation</a:t>
            </a:r>
            <a:r>
              <a:rPr lang="en-US" b="0" dirty="0">
                <a:latin typeface="Arial Rounded MT Bold" panose="020F0704030504030204" pitchFamily="34" charset="0"/>
                <a:cs typeface="Arial" panose="020B0604020202020204" pitchFamily="34" charset="0"/>
              </a:rPr>
              <a:t> to cases involving vulnerable citizens</a:t>
            </a: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1828801" y="1403287"/>
            <a:ext cx="9129532" cy="4031873"/>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highlight>
                  <a:srgbClr val="00FF00"/>
                </a:highlight>
                <a:latin typeface="Arial Rounded MT Bold" panose="020F0704030504030204" pitchFamily="34" charset="0"/>
                <a:cs typeface="Arial" panose="020B0604020202020204" pitchFamily="34" charset="0"/>
              </a:rPr>
              <a:t>Example 3: French out- of-court consensual divorces and children right to be heard</a:t>
            </a:r>
          </a:p>
          <a:p>
            <a:pPr algn="just"/>
            <a:endParaRPr lang="en-US" sz="1600" cap="small"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French Law No. 2016-1547 of 18 November 2016 established out-of-court divorce as the sole procedure for consensual divorce. </a:t>
            </a:r>
          </a:p>
          <a:p>
            <a:pPr algn="just"/>
            <a:endParaRPr lang="en-US" sz="1600" dirty="0">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The child's right to be heard is mediated by the parents, who are required to inform the child in a clear and accessible manner about their rights. However, the younger the child, the more difficult this becomes, particularly when the parents' interests conflict with those of the child.  </a:t>
            </a:r>
          </a:p>
          <a:p>
            <a:pPr algn="just"/>
            <a:r>
              <a:rPr lang="en-US" sz="1600" dirty="0">
                <a:latin typeface="Arial Rounded MT Bold" panose="020F0704030504030204" pitchFamily="34" charset="0"/>
                <a:cs typeface="Arial" panose="020B0604020202020204" pitchFamily="34" charset="0"/>
              </a:rPr>
              <a:t>There is no obligation for the child to have an impartial legal representative to protect their interests.</a:t>
            </a:r>
          </a:p>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pic>
        <p:nvPicPr>
          <p:cNvPr id="10" name="Immagine 9">
            <a:extLst>
              <a:ext uri="{FF2B5EF4-FFF2-40B4-BE49-F238E27FC236}">
                <a16:creationId xmlns:a16="http://schemas.microsoft.com/office/drawing/2014/main" id="{E593230F-AD48-4810-B1E3-80BB4F1AD4AF}"/>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59581" y="4706652"/>
            <a:ext cx="3813770" cy="1906885"/>
          </a:xfrm>
          <a:prstGeom prst="rect">
            <a:avLst/>
          </a:prstGeom>
        </p:spPr>
      </p:pic>
    </p:spTree>
    <p:extLst>
      <p:ext uri="{BB962C8B-B14F-4D97-AF65-F5344CB8AC3E}">
        <p14:creationId xmlns:p14="http://schemas.microsoft.com/office/powerpoint/2010/main" val="18393417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en-US" sz="4800" b="0" dirty="0">
                <a:latin typeface="Arial Rounded MT Bold" panose="020F0704030504030204" pitchFamily="34" charset="0"/>
                <a:cs typeface="Arial" panose="020B0604020202020204" pitchFamily="34" charset="0"/>
              </a:rPr>
              <a:t>A</a:t>
            </a:r>
            <a:r>
              <a:rPr lang="en-US" b="0" dirty="0">
                <a:latin typeface="Arial Rounded MT Bold" panose="020F0704030504030204" pitchFamily="34" charset="0"/>
                <a:cs typeface="Arial" panose="020B0604020202020204" pitchFamily="34" charset="0"/>
              </a:rPr>
              <a:t> growing trend to extend </a:t>
            </a:r>
            <a:r>
              <a:rPr lang="en-US" b="0" dirty="0" err="1">
                <a:latin typeface="Arial Rounded MT Bold" panose="020F0704030504030204" pitchFamily="34" charset="0"/>
                <a:cs typeface="Arial" panose="020B0604020202020204" pitchFamily="34" charset="0"/>
              </a:rPr>
              <a:t>dejudicialisation</a:t>
            </a:r>
            <a:r>
              <a:rPr lang="en-US" b="0" dirty="0">
                <a:latin typeface="Arial Rounded MT Bold" panose="020F0704030504030204" pitchFamily="34" charset="0"/>
                <a:cs typeface="Arial" panose="020B0604020202020204" pitchFamily="34" charset="0"/>
              </a:rPr>
              <a:t> to cases involving vulnerable citizens</a:t>
            </a: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4278094"/>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highlight>
                  <a:srgbClr val="00FF00"/>
                </a:highlight>
                <a:latin typeface="Arial Rounded MT Bold" panose="020F0704030504030204" pitchFamily="34" charset="0"/>
                <a:cs typeface="Arial" panose="020B0604020202020204" pitchFamily="34" charset="0"/>
              </a:rPr>
              <a:t>Example 3: French out- of-court consensual divorces and children right to be heard</a:t>
            </a:r>
          </a:p>
          <a:p>
            <a:pPr algn="just"/>
            <a:endParaRPr lang="en-US" sz="1600" cap="small" dirty="0">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Specifically, Article 229-2 of the French Civil Code, states that “</a:t>
            </a:r>
            <a:r>
              <a:rPr lang="en-US" sz="1600" i="1" dirty="0">
                <a:latin typeface="Arial Rounded MT Bold" panose="020F0704030504030204" pitchFamily="34" charset="0"/>
                <a:cs typeface="Arial" panose="020B0604020202020204" pitchFamily="34" charset="0"/>
              </a:rPr>
              <a:t>the minor, having been informed by their parents of their right to be heard by the court under the conditions set out in Article 388-1, may request a hearing with the judge” by signing a form</a:t>
            </a:r>
            <a:r>
              <a:rPr lang="en-US" sz="1600" dirty="0">
                <a:latin typeface="Arial Rounded MT Bold" panose="020F0704030504030204" pitchFamily="34" charset="0"/>
                <a:cs typeface="Arial" panose="020B0604020202020204" pitchFamily="34" charset="0"/>
              </a:rPr>
              <a:t>”.</a:t>
            </a:r>
          </a:p>
          <a:p>
            <a:pPr algn="just"/>
            <a:endParaRPr lang="en-US" sz="1600" dirty="0">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r>
              <a:rPr lang="en-US" sz="1600" dirty="0">
                <a:solidFill>
                  <a:srgbClr val="FF0000"/>
                </a:solidFill>
                <a:latin typeface="Arial Rounded MT Bold" panose="020F0704030504030204" pitchFamily="34" charset="0"/>
                <a:cs typeface="Arial" panose="020B0604020202020204" pitchFamily="34" charset="0"/>
              </a:rPr>
              <a:t>Can a mere form signed by the minor, under the guidance of their parents, truly be deemed sufficient? </a:t>
            </a:r>
          </a:p>
          <a:p>
            <a:pPr algn="just"/>
            <a:endParaRPr lang="en-US" sz="1600" dirty="0">
              <a:solidFill>
                <a:srgbClr val="FF0000"/>
              </a:solidFill>
              <a:latin typeface="Arial Rounded MT Bold" panose="020F0704030504030204" pitchFamily="34" charset="0"/>
              <a:cs typeface="Arial" panose="020B0604020202020204" pitchFamily="34" charset="0"/>
            </a:endParaRPr>
          </a:p>
          <a:p>
            <a:pPr algn="just"/>
            <a:r>
              <a:rPr lang="en-US" sz="1600" dirty="0">
                <a:solidFill>
                  <a:srgbClr val="FF0000"/>
                </a:solidFill>
                <a:latin typeface="Arial Rounded MT Bold" panose="020F0704030504030204" pitchFamily="34" charset="0"/>
                <a:cs typeface="Arial" panose="020B0604020202020204" pitchFamily="34" charset="0"/>
              </a:rPr>
              <a:t>Is the mutual agreement of the parents alone enough to ensure that the best interest of the child has been respected?</a:t>
            </a:r>
          </a:p>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223C4D82-E72C-44DD-8766-1F4E06C50F34}"/>
              </a:ext>
            </a:extLst>
          </p:cNvPr>
          <p:cNvPicPr>
            <a:picLocks noChangeAspect="1"/>
          </p:cNvPicPr>
          <p:nvPr/>
        </p:nvPicPr>
        <p:blipFill>
          <a:blip r:embed="rId3"/>
          <a:stretch>
            <a:fillRect/>
          </a:stretch>
        </p:blipFill>
        <p:spPr>
          <a:xfrm>
            <a:off x="0" y="3196567"/>
            <a:ext cx="2288393" cy="1576650"/>
          </a:xfrm>
          <a:prstGeom prst="rect">
            <a:avLst/>
          </a:prstGeom>
        </p:spPr>
      </p:pic>
      <p:pic>
        <p:nvPicPr>
          <p:cNvPr id="7" name="Immagine 6">
            <a:extLst>
              <a:ext uri="{FF2B5EF4-FFF2-40B4-BE49-F238E27FC236}">
                <a16:creationId xmlns:a16="http://schemas.microsoft.com/office/drawing/2014/main" id="{A340E22C-D119-463B-8384-C3EFB233A2C4}"/>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9071572" y="5401146"/>
            <a:ext cx="2913708" cy="1456854"/>
          </a:xfrm>
          <a:prstGeom prst="rect">
            <a:avLst/>
          </a:prstGeom>
        </p:spPr>
      </p:pic>
    </p:spTree>
    <p:extLst>
      <p:ext uri="{BB962C8B-B14F-4D97-AF65-F5344CB8AC3E}">
        <p14:creationId xmlns:p14="http://schemas.microsoft.com/office/powerpoint/2010/main" val="143263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7" end="7"/>
                                            </p:txEl>
                                          </p:spTgt>
                                        </p:tgtEl>
                                        <p:attrNameLst>
                                          <p:attrName>style.visibility</p:attrName>
                                        </p:attrNameLst>
                                      </p:cBhvr>
                                      <p:to>
                                        <p:strVal val="visible"/>
                                      </p:to>
                                    </p:set>
                                    <p:animEffect transition="in" filter="fade">
                                      <p:cBhvr>
                                        <p:cTn id="7" dur="1000"/>
                                        <p:tgtEl>
                                          <p:spTgt spid="8">
                                            <p:txEl>
                                              <p:pRg st="7" end="7"/>
                                            </p:txEl>
                                          </p:spTgt>
                                        </p:tgtEl>
                                      </p:cBhvr>
                                    </p:animEffect>
                                    <p:anim calcmode="lin" valueType="num">
                                      <p:cBhvr>
                                        <p:cTn id="8"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9" end="9"/>
                                            </p:txEl>
                                          </p:spTgt>
                                        </p:tgtEl>
                                        <p:attrNameLst>
                                          <p:attrName>style.visibility</p:attrName>
                                        </p:attrNameLst>
                                      </p:cBhvr>
                                      <p:to>
                                        <p:strVal val="visible"/>
                                      </p:to>
                                    </p:set>
                                    <p:animEffect transition="in" filter="fade">
                                      <p:cBhvr>
                                        <p:cTn id="14" dur="1000"/>
                                        <p:tgtEl>
                                          <p:spTgt spid="8">
                                            <p:txEl>
                                              <p:pRg st="9" end="9"/>
                                            </p:txEl>
                                          </p:spTgt>
                                        </p:tgtEl>
                                      </p:cBhvr>
                                    </p:animEffect>
                                    <p:anim calcmode="lin" valueType="num">
                                      <p:cBhvr>
                                        <p:cTn id="15" dur="1000" fill="hold"/>
                                        <p:tgtEl>
                                          <p:spTgt spid="8">
                                            <p:txEl>
                                              <p:pRg st="9" end="9"/>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en-US" sz="4800" b="0" dirty="0">
                <a:latin typeface="Arial Rounded MT Bold" panose="020F0704030504030204" pitchFamily="34" charset="0"/>
                <a:cs typeface="Arial" panose="020B0604020202020204" pitchFamily="34" charset="0"/>
              </a:rPr>
              <a:t>A</a:t>
            </a:r>
            <a:r>
              <a:rPr lang="en-US" b="0" dirty="0">
                <a:latin typeface="Arial Rounded MT Bold" panose="020F0704030504030204" pitchFamily="34" charset="0"/>
                <a:cs typeface="Arial" panose="020B0604020202020204" pitchFamily="34" charset="0"/>
              </a:rPr>
              <a:t> growing trend to extend </a:t>
            </a:r>
            <a:r>
              <a:rPr lang="en-US" b="0" dirty="0" err="1">
                <a:latin typeface="Arial Rounded MT Bold" panose="020F0704030504030204" pitchFamily="34" charset="0"/>
                <a:cs typeface="Arial" panose="020B0604020202020204" pitchFamily="34" charset="0"/>
              </a:rPr>
              <a:t>dejudicialisation</a:t>
            </a:r>
            <a:r>
              <a:rPr lang="en-US" b="0" dirty="0">
                <a:latin typeface="Arial Rounded MT Bold" panose="020F0704030504030204" pitchFamily="34" charset="0"/>
                <a:cs typeface="Arial" panose="020B0604020202020204" pitchFamily="34" charset="0"/>
              </a:rPr>
              <a:t> to cases involving vulnerable citizens</a:t>
            </a: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287843" y="1698171"/>
            <a:ext cx="8670489" cy="4031873"/>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highlight>
                  <a:srgbClr val="00FF00"/>
                </a:highlight>
                <a:latin typeface="Arial Rounded MT Bold" panose="020F0704030504030204" pitchFamily="34" charset="0"/>
                <a:cs typeface="Arial" panose="020B0604020202020204" pitchFamily="34" charset="0"/>
              </a:rPr>
              <a:t>Example 4: Vulnerable Adults </a:t>
            </a:r>
          </a:p>
          <a:p>
            <a:pPr algn="just"/>
            <a:endParaRPr lang="en-US" sz="1600" cap="small" dirty="0">
              <a:highlight>
                <a:srgbClr val="00FF00"/>
              </a:highlight>
              <a:latin typeface="Arial Rounded MT Bold" panose="020F0704030504030204" pitchFamily="34" charset="0"/>
              <a:cs typeface="Arial" panose="020B0604020202020204" pitchFamily="34" charset="0"/>
            </a:endParaRPr>
          </a:p>
          <a:p>
            <a:pPr algn="just"/>
            <a:r>
              <a:rPr lang="en-US" sz="1600" dirty="0">
                <a:latin typeface="Arial Rounded MT Bold" panose="020F0704030504030204" pitchFamily="34" charset="0"/>
                <a:cs typeface="Arial" panose="020B0604020202020204" pitchFamily="34" charset="0"/>
              </a:rPr>
              <a:t>In many European countries— (Austria, Germany, France, and Spain) —there is a growing trend toward allowing private self-determination (out-of-court) in appointing a deputy guardian for vulnerable adults who are unable to manage their own affairs or express their wishes regarding medical treatment. </a:t>
            </a:r>
          </a:p>
          <a:p>
            <a:pPr algn="just"/>
            <a:endParaRPr lang="en-US" sz="1600" dirty="0">
              <a:latin typeface="Arial Rounded MT Bold" panose="020F0704030504030204" pitchFamily="34" charset="0"/>
              <a:cs typeface="Arial" panose="020B0604020202020204" pitchFamily="34" charset="0"/>
            </a:endParaRPr>
          </a:p>
          <a:p>
            <a:pPr algn="just"/>
            <a:endParaRPr lang="en-US" sz="1600" dirty="0">
              <a:latin typeface="Arial Rounded MT Bold" panose="020F0704030504030204" pitchFamily="34" charset="0"/>
              <a:cs typeface="Arial" panose="020B0604020202020204" pitchFamily="34" charset="0"/>
            </a:endParaRPr>
          </a:p>
          <a:p>
            <a:pPr algn="just"/>
            <a:r>
              <a:rPr lang="en-US" sz="1600" dirty="0">
                <a:highlight>
                  <a:srgbClr val="FFFF00"/>
                </a:highlight>
                <a:latin typeface="Arial Rounded MT Bold" panose="020F0704030504030204" pitchFamily="34" charset="0"/>
                <a:cs typeface="Arial" panose="020B0604020202020204" pitchFamily="34" charset="0"/>
              </a:rPr>
              <a:t>Judicial protection is only invoked when an individual has not exercised their self-determination through a contractual arrangement</a:t>
            </a:r>
            <a:r>
              <a:rPr lang="en-US" sz="1600" dirty="0">
                <a:latin typeface="Arial Rounded MT Bold" panose="020F0704030504030204" pitchFamily="34" charset="0"/>
                <a:cs typeface="Arial" panose="020B0604020202020204" pitchFamily="34" charset="0"/>
              </a:rPr>
              <a:t>. In such residual cases, the judicial process takes on a public interest dimension, requiring the mandatory involvement of the public prosecutor (in France and Spain) or the possibility of official intervention by the authorities (in Austria and Germany). </a:t>
            </a:r>
          </a:p>
          <a:p>
            <a:pPr algn="just"/>
            <a:endParaRPr lang="en-US" sz="1600" dirty="0">
              <a:solidFill>
                <a:srgbClr val="FF0000"/>
              </a:solidFill>
              <a:latin typeface="Arial Rounded MT Bold" panose="020F0704030504030204" pitchFamily="34" charset="0"/>
              <a:cs typeface="Arial" panose="020B0604020202020204" pitchFamily="34" charset="0"/>
            </a:endParaRPr>
          </a:p>
          <a:p>
            <a:pPr algn="just"/>
            <a:endParaRPr lang="en-US" sz="1600" cap="small" dirty="0">
              <a:latin typeface="Arial Rounded MT Bold" panose="020F070403050403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D21F32E3-3502-4396-B676-B4DE2D38C65A}"/>
              </a:ext>
            </a:extLst>
          </p:cNvPr>
          <p:cNvPicPr>
            <a:picLocks noChangeAspect="1"/>
          </p:cNvPicPr>
          <p:nvPr/>
        </p:nvPicPr>
        <p:blipFill>
          <a:blip r:embed="rId3"/>
          <a:stretch>
            <a:fillRect/>
          </a:stretch>
        </p:blipFill>
        <p:spPr>
          <a:xfrm>
            <a:off x="0" y="2646930"/>
            <a:ext cx="2134354" cy="21343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Immagine 4">
            <a:extLst>
              <a:ext uri="{FF2B5EF4-FFF2-40B4-BE49-F238E27FC236}">
                <a16:creationId xmlns:a16="http://schemas.microsoft.com/office/drawing/2014/main" id="{4461C56F-EEA8-420D-ADD5-B8E1D4ED9971}"/>
              </a:ext>
            </a:extLst>
          </p:cNvPr>
          <p:cNvPicPr>
            <a:picLocks noChangeAspect="1"/>
          </p:cNvPicPr>
          <p:nvPr/>
        </p:nvPicPr>
        <p:blipFill>
          <a:blip r:embed="rId4"/>
          <a:stretch>
            <a:fillRect/>
          </a:stretch>
        </p:blipFill>
        <p:spPr>
          <a:xfrm>
            <a:off x="-38412" y="1302509"/>
            <a:ext cx="2211178" cy="1287914"/>
          </a:xfrm>
          <a:prstGeom prst="rect">
            <a:avLst/>
          </a:prstGeom>
        </p:spPr>
      </p:pic>
      <p:pic>
        <p:nvPicPr>
          <p:cNvPr id="6" name="Immagine 5">
            <a:extLst>
              <a:ext uri="{FF2B5EF4-FFF2-40B4-BE49-F238E27FC236}">
                <a16:creationId xmlns:a16="http://schemas.microsoft.com/office/drawing/2014/main" id="{82659873-2397-4CEF-A5DB-EC9C2B1E3681}"/>
              </a:ext>
            </a:extLst>
          </p:cNvPr>
          <p:cNvPicPr>
            <a:picLocks noChangeAspect="1"/>
          </p:cNvPicPr>
          <p:nvPr/>
        </p:nvPicPr>
        <p:blipFill>
          <a:blip r:embed="rId5"/>
          <a:stretch>
            <a:fillRect/>
          </a:stretch>
        </p:blipFill>
        <p:spPr>
          <a:xfrm>
            <a:off x="-62144" y="6050908"/>
            <a:ext cx="12192000" cy="835152"/>
          </a:xfrm>
          <a:prstGeom prst="rect">
            <a:avLst/>
          </a:prstGeom>
        </p:spPr>
      </p:pic>
    </p:spTree>
    <p:extLst>
      <p:ext uri="{BB962C8B-B14F-4D97-AF65-F5344CB8AC3E}">
        <p14:creationId xmlns:p14="http://schemas.microsoft.com/office/powerpoint/2010/main" val="30533707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en-US" sz="4800" b="0" dirty="0">
                <a:latin typeface="Arial Rounded MT Bold" panose="020F0704030504030204" pitchFamily="34" charset="0"/>
                <a:cs typeface="Arial" panose="020B0604020202020204" pitchFamily="34" charset="0"/>
              </a:rPr>
              <a:t>A</a:t>
            </a:r>
            <a:r>
              <a:rPr lang="en-US" b="0" dirty="0">
                <a:latin typeface="Arial Rounded MT Bold" panose="020F0704030504030204" pitchFamily="34" charset="0"/>
                <a:cs typeface="Arial" panose="020B0604020202020204" pitchFamily="34" charset="0"/>
              </a:rPr>
              <a:t> growing trend to extend </a:t>
            </a:r>
            <a:r>
              <a:rPr lang="en-US" b="0" dirty="0" err="1">
                <a:latin typeface="Arial Rounded MT Bold" panose="020F0704030504030204" pitchFamily="34" charset="0"/>
                <a:cs typeface="Arial" panose="020B0604020202020204" pitchFamily="34" charset="0"/>
              </a:rPr>
              <a:t>dejudicialisation</a:t>
            </a:r>
            <a:r>
              <a:rPr lang="en-US" b="0" dirty="0">
                <a:latin typeface="Arial Rounded MT Bold" panose="020F0704030504030204" pitchFamily="34" charset="0"/>
                <a:cs typeface="Arial" panose="020B0604020202020204" pitchFamily="34" charset="0"/>
              </a:rPr>
              <a:t> to cases involving vulnerable citizens</a:t>
            </a: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287843" y="1698171"/>
            <a:ext cx="8670489" cy="4031873"/>
          </a:xfrm>
          <a:prstGeom prst="rect">
            <a:avLst/>
          </a:prstGeom>
          <a:noFill/>
        </p:spPr>
        <p:txBody>
          <a:bodyPr wrap="square">
            <a:spAutoFit/>
          </a:bodyPr>
          <a:lstStyle/>
          <a:p>
            <a:pPr algn="just"/>
            <a:endParaRPr lang="en-US" sz="1600" cap="small" dirty="0">
              <a:latin typeface="Arial Rounded MT Bold" panose="020F0704030504030204" pitchFamily="34" charset="0"/>
              <a:cs typeface="Arial" panose="020B0604020202020204" pitchFamily="34" charset="0"/>
            </a:endParaRPr>
          </a:p>
          <a:p>
            <a:pPr algn="just"/>
            <a:r>
              <a:rPr lang="en-US" sz="1600" cap="small" dirty="0">
                <a:highlight>
                  <a:srgbClr val="00FF00"/>
                </a:highlight>
                <a:latin typeface="Arial Rounded MT Bold" panose="020F0704030504030204" pitchFamily="34" charset="0"/>
                <a:cs typeface="Arial" panose="020B0604020202020204" pitchFamily="34" charset="0"/>
              </a:rPr>
              <a:t>Example 5: Vulnerable Adults </a:t>
            </a:r>
          </a:p>
          <a:p>
            <a:pPr algn="just"/>
            <a:endParaRPr lang="en-US" sz="1600" cap="small" dirty="0">
              <a:highlight>
                <a:srgbClr val="00FF00"/>
              </a:highlight>
              <a:latin typeface="Arial Rounded MT Bold" panose="020F0704030504030204" pitchFamily="34" charset="0"/>
              <a:cs typeface="Arial" panose="020B0604020202020204" pitchFamily="34" charset="0"/>
            </a:endParaRPr>
          </a:p>
          <a:p>
            <a:pPr algn="just"/>
            <a:r>
              <a:rPr lang="en-US" sz="1600" u="sng" dirty="0">
                <a:latin typeface="Arial Rounded MT Bold" panose="020F0704030504030204" pitchFamily="34" charset="0"/>
                <a:cs typeface="Arial" panose="020B0604020202020204" pitchFamily="34" charset="0"/>
              </a:rPr>
              <a:t>Judicial protection serves as an after-the-fact safeguard: if the appointed representative fails to act in the best interests of the individual, any concerned party can initiate legal action.</a:t>
            </a:r>
          </a:p>
          <a:p>
            <a:pPr algn="just"/>
            <a:endParaRPr lang="en-US" sz="1600" u="sng" dirty="0">
              <a:latin typeface="Arial Rounded MT Bold" panose="020F0704030504030204" pitchFamily="34" charset="0"/>
              <a:cs typeface="Arial" panose="020B0604020202020204" pitchFamily="34" charset="0"/>
            </a:endParaRPr>
          </a:p>
          <a:p>
            <a:pPr algn="just"/>
            <a:endParaRPr lang="en-US" sz="1600" u="sng" dirty="0">
              <a:latin typeface="Arial Rounded MT Bold" panose="020F0704030504030204" pitchFamily="34" charset="0"/>
              <a:cs typeface="Arial" panose="020B0604020202020204" pitchFamily="34" charset="0"/>
            </a:endParaRPr>
          </a:p>
          <a:p>
            <a:pPr algn="just"/>
            <a:r>
              <a:rPr lang="en-US" sz="1600" dirty="0">
                <a:solidFill>
                  <a:srgbClr val="FF0000"/>
                </a:solidFill>
                <a:latin typeface="Arial Rounded MT Bold" panose="020F0704030504030204" pitchFamily="34" charset="0"/>
                <a:cs typeface="Arial" panose="020B0604020202020204" pitchFamily="34" charset="0"/>
              </a:rPr>
              <a:t>However:  </a:t>
            </a:r>
          </a:p>
          <a:p>
            <a:pPr algn="just"/>
            <a:endParaRPr lang="en-US" sz="1600" dirty="0">
              <a:solidFill>
                <a:srgbClr val="FF0000"/>
              </a:solidFill>
              <a:latin typeface="Arial Rounded MT Bold" panose="020F0704030504030204" pitchFamily="34" charset="0"/>
              <a:cs typeface="Arial" panose="020B0604020202020204" pitchFamily="34" charset="0"/>
            </a:endParaRPr>
          </a:p>
          <a:p>
            <a:pPr marL="285750" indent="-285750" algn="just">
              <a:buFont typeface="Arial" panose="020B0604020202020204" pitchFamily="34" charset="0"/>
              <a:buChar char="•"/>
            </a:pPr>
            <a:r>
              <a:rPr lang="en-US" sz="1600" dirty="0">
                <a:solidFill>
                  <a:srgbClr val="FF0000"/>
                </a:solidFill>
                <a:latin typeface="Arial Rounded MT Bold" panose="020F0704030504030204" pitchFamily="34" charset="0"/>
                <a:cs typeface="Arial" panose="020B0604020202020204" pitchFamily="34" charset="0"/>
              </a:rPr>
              <a:t>vulnerable individuals should receive support in drafting their contractual arrangements. </a:t>
            </a:r>
          </a:p>
          <a:p>
            <a:pPr marL="285750" indent="-285750" algn="just">
              <a:buFont typeface="Arial" panose="020B0604020202020204" pitchFamily="34" charset="0"/>
              <a:buChar char="•"/>
            </a:pPr>
            <a:endParaRPr lang="en-US" sz="1600" dirty="0">
              <a:solidFill>
                <a:srgbClr val="FF0000"/>
              </a:solidFill>
              <a:latin typeface="Arial Rounded MT Bold" panose="020F0704030504030204" pitchFamily="34" charset="0"/>
              <a:cs typeface="Arial" panose="020B0604020202020204" pitchFamily="34" charset="0"/>
            </a:endParaRPr>
          </a:p>
          <a:p>
            <a:pPr marL="285750" indent="-285750" algn="just">
              <a:buFont typeface="Arial" panose="020B0604020202020204" pitchFamily="34" charset="0"/>
              <a:buChar char="•"/>
            </a:pPr>
            <a:r>
              <a:rPr lang="en-US" sz="1600" dirty="0">
                <a:solidFill>
                  <a:srgbClr val="FF0000"/>
                </a:solidFill>
                <a:latin typeface="Arial Rounded MT Bold" panose="020F0704030504030204" pitchFamily="34" charset="0"/>
                <a:cs typeface="Arial" panose="020B0604020202020204" pitchFamily="34" charset="0"/>
              </a:rPr>
              <a:t>introduction of a supervisory role (as in France). Supervisors would be empowered to intervene by initiating legal proceedings or reporting irregularities to the public prosecutor</a:t>
            </a:r>
          </a:p>
        </p:txBody>
      </p:sp>
      <p:pic>
        <p:nvPicPr>
          <p:cNvPr id="3" name="Immagine 2">
            <a:extLst>
              <a:ext uri="{FF2B5EF4-FFF2-40B4-BE49-F238E27FC236}">
                <a16:creationId xmlns:a16="http://schemas.microsoft.com/office/drawing/2014/main" id="{D21F32E3-3502-4396-B676-B4DE2D38C65A}"/>
              </a:ext>
            </a:extLst>
          </p:cNvPr>
          <p:cNvPicPr>
            <a:picLocks noChangeAspect="1"/>
          </p:cNvPicPr>
          <p:nvPr/>
        </p:nvPicPr>
        <p:blipFill>
          <a:blip r:embed="rId3"/>
          <a:stretch>
            <a:fillRect/>
          </a:stretch>
        </p:blipFill>
        <p:spPr>
          <a:xfrm>
            <a:off x="76745" y="2929104"/>
            <a:ext cx="2134354" cy="213435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5" name="Immagine 4">
            <a:extLst>
              <a:ext uri="{FF2B5EF4-FFF2-40B4-BE49-F238E27FC236}">
                <a16:creationId xmlns:a16="http://schemas.microsoft.com/office/drawing/2014/main" id="{4461C56F-EEA8-420D-ADD5-B8E1D4ED9971}"/>
              </a:ext>
            </a:extLst>
          </p:cNvPr>
          <p:cNvPicPr>
            <a:picLocks noChangeAspect="1"/>
          </p:cNvPicPr>
          <p:nvPr/>
        </p:nvPicPr>
        <p:blipFill>
          <a:blip r:embed="rId4"/>
          <a:stretch>
            <a:fillRect/>
          </a:stretch>
        </p:blipFill>
        <p:spPr>
          <a:xfrm>
            <a:off x="-76824" y="1106399"/>
            <a:ext cx="2211178" cy="1287914"/>
          </a:xfrm>
          <a:prstGeom prst="rect">
            <a:avLst/>
          </a:prstGeom>
        </p:spPr>
      </p:pic>
      <p:pic>
        <p:nvPicPr>
          <p:cNvPr id="6" name="Immagine 5">
            <a:extLst>
              <a:ext uri="{FF2B5EF4-FFF2-40B4-BE49-F238E27FC236}">
                <a16:creationId xmlns:a16="http://schemas.microsoft.com/office/drawing/2014/main" id="{A3AFA702-BD8F-43D8-B4D4-B56DB866410C}"/>
              </a:ext>
            </a:extLst>
          </p:cNvPr>
          <p:cNvPicPr>
            <a:picLocks noChangeAspect="1"/>
          </p:cNvPicPr>
          <p:nvPr/>
        </p:nvPicPr>
        <p:blipFill>
          <a:blip r:embed="rId5"/>
          <a:stretch>
            <a:fillRect/>
          </a:stretch>
        </p:blipFill>
        <p:spPr>
          <a:xfrm>
            <a:off x="-76824" y="6069078"/>
            <a:ext cx="12192000" cy="835152"/>
          </a:xfrm>
          <a:prstGeom prst="rect">
            <a:avLst/>
          </a:prstGeom>
        </p:spPr>
      </p:pic>
    </p:spTree>
    <p:extLst>
      <p:ext uri="{BB962C8B-B14F-4D97-AF65-F5344CB8AC3E}">
        <p14:creationId xmlns:p14="http://schemas.microsoft.com/office/powerpoint/2010/main" val="1407629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6" end="6"/>
                                            </p:txEl>
                                          </p:spTgt>
                                        </p:tgtEl>
                                        <p:attrNameLst>
                                          <p:attrName>style.visibility</p:attrName>
                                        </p:attrNameLst>
                                      </p:cBhvr>
                                      <p:to>
                                        <p:strVal val="visible"/>
                                      </p:to>
                                    </p:set>
                                    <p:animEffect transition="in" filter="fade">
                                      <p:cBhvr>
                                        <p:cTn id="7" dur="1000"/>
                                        <p:tgtEl>
                                          <p:spTgt spid="8">
                                            <p:txEl>
                                              <p:pRg st="6" end="6"/>
                                            </p:txEl>
                                          </p:spTgt>
                                        </p:tgtEl>
                                      </p:cBhvr>
                                    </p:animEffect>
                                    <p:anim calcmode="lin" valueType="num">
                                      <p:cBhvr>
                                        <p:cTn id="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8" end="8"/>
                                            </p:txEl>
                                          </p:spTgt>
                                        </p:tgtEl>
                                        <p:attrNameLst>
                                          <p:attrName>style.visibility</p:attrName>
                                        </p:attrNameLst>
                                      </p:cBhvr>
                                      <p:to>
                                        <p:strVal val="visible"/>
                                      </p:to>
                                    </p:set>
                                    <p:animEffect transition="in" filter="fade">
                                      <p:cBhvr>
                                        <p:cTn id="14" dur="1000"/>
                                        <p:tgtEl>
                                          <p:spTgt spid="8">
                                            <p:txEl>
                                              <p:pRg st="8" end="8"/>
                                            </p:txEl>
                                          </p:spTgt>
                                        </p:tgtEl>
                                      </p:cBhvr>
                                    </p:animEffect>
                                    <p:anim calcmode="lin" valueType="num">
                                      <p:cBhvr>
                                        <p:cTn id="15" dur="1000" fill="hold"/>
                                        <p:tgtEl>
                                          <p:spTgt spid="8">
                                            <p:txEl>
                                              <p:pRg st="8" end="8"/>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0" end="10"/>
                                            </p:txEl>
                                          </p:spTgt>
                                        </p:tgtEl>
                                        <p:attrNameLst>
                                          <p:attrName>style.visibility</p:attrName>
                                        </p:attrNameLst>
                                      </p:cBhvr>
                                      <p:to>
                                        <p:strVal val="visible"/>
                                      </p:to>
                                    </p:set>
                                    <p:animEffect transition="in" filter="fade">
                                      <p:cBhvr>
                                        <p:cTn id="21" dur="1000"/>
                                        <p:tgtEl>
                                          <p:spTgt spid="8">
                                            <p:txEl>
                                              <p:pRg st="10" end="10"/>
                                            </p:txEl>
                                          </p:spTgt>
                                        </p:tgtEl>
                                      </p:cBhvr>
                                    </p:animEffect>
                                    <p:anim calcmode="lin" valueType="num">
                                      <p:cBhvr>
                                        <p:cTn id="22" dur="1000" fill="hold"/>
                                        <p:tgtEl>
                                          <p:spTgt spid="8">
                                            <p:txEl>
                                              <p:pRg st="10" end="1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Out-of-court Enforcement</a:t>
            </a:r>
            <a:br>
              <a:rPr lang="it-IT" sz="4800" b="0" dirty="0">
                <a:latin typeface="Arial Rounded MT Bold" panose="020F0704030504030204" pitchFamily="34" charset="0"/>
                <a:cs typeface="Arial" panose="020B0604020202020204" pitchFamily="34" charset="0"/>
              </a:rPr>
            </a:b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584775"/>
          </a:xfrm>
          <a:prstGeom prst="rect">
            <a:avLst/>
          </a:prstGeom>
          <a:noFill/>
        </p:spPr>
        <p:txBody>
          <a:bodyPr wrap="square">
            <a:spAutoFit/>
          </a:bodyPr>
          <a:lstStyle/>
          <a:p>
            <a:pPr algn="just"/>
            <a:r>
              <a:rPr lang="en-US" sz="1600" cap="small"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pic>
        <p:nvPicPr>
          <p:cNvPr id="3" name="Immagine 2">
            <a:extLst>
              <a:ext uri="{FF2B5EF4-FFF2-40B4-BE49-F238E27FC236}">
                <a16:creationId xmlns:a16="http://schemas.microsoft.com/office/drawing/2014/main" id="{83BB7A33-B709-4DA3-8220-F81FA2308625}"/>
              </a:ext>
            </a:extLst>
          </p:cNvPr>
          <p:cNvPicPr>
            <a:picLocks noChangeAspect="1"/>
          </p:cNvPicPr>
          <p:nvPr/>
        </p:nvPicPr>
        <p:blipFill>
          <a:blip r:embed="rId3"/>
          <a:stretch>
            <a:fillRect/>
          </a:stretch>
        </p:blipFill>
        <p:spPr>
          <a:xfrm>
            <a:off x="2087060" y="1421394"/>
            <a:ext cx="6880633" cy="3870356"/>
          </a:xfrm>
          <a:prstGeom prst="rect">
            <a:avLst/>
          </a:prstGeom>
        </p:spPr>
      </p:pic>
      <p:sp>
        <p:nvSpPr>
          <p:cNvPr id="5" name="Ovale 4">
            <a:extLst>
              <a:ext uri="{FF2B5EF4-FFF2-40B4-BE49-F238E27FC236}">
                <a16:creationId xmlns:a16="http://schemas.microsoft.com/office/drawing/2014/main" id="{80229520-A122-4DDB-B6BD-40F803DCE873}"/>
              </a:ext>
            </a:extLst>
          </p:cNvPr>
          <p:cNvSpPr/>
          <p:nvPr/>
        </p:nvSpPr>
        <p:spPr>
          <a:xfrm>
            <a:off x="9533299" y="1990558"/>
            <a:ext cx="1973656" cy="812207"/>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it-IT" dirty="0" err="1">
                <a:latin typeface="Arial Rounded MT Bold" panose="020F0704030504030204" pitchFamily="34" charset="0"/>
              </a:rPr>
              <a:t>Arbitration</a:t>
            </a:r>
            <a:endParaRPr lang="it-IT" dirty="0">
              <a:latin typeface="Arial Rounded MT Bold" panose="020F0704030504030204" pitchFamily="34" charset="0"/>
            </a:endParaRPr>
          </a:p>
        </p:txBody>
      </p:sp>
      <p:sp>
        <p:nvSpPr>
          <p:cNvPr id="6" name="Ovale 5">
            <a:extLst>
              <a:ext uri="{FF2B5EF4-FFF2-40B4-BE49-F238E27FC236}">
                <a16:creationId xmlns:a16="http://schemas.microsoft.com/office/drawing/2014/main" id="{11FE4D4F-0477-451D-84AD-A0E9862F0F3D}"/>
              </a:ext>
            </a:extLst>
          </p:cNvPr>
          <p:cNvSpPr/>
          <p:nvPr/>
        </p:nvSpPr>
        <p:spPr>
          <a:xfrm>
            <a:off x="9201802" y="5404919"/>
            <a:ext cx="1970174" cy="1307803"/>
          </a:xfrm>
          <a:prstGeom prst="ellipse">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it-IT" dirty="0" err="1">
                <a:latin typeface="Arial Rounded MT Bold" panose="020F0704030504030204" pitchFamily="34" charset="0"/>
              </a:rPr>
              <a:t>Mediation</a:t>
            </a:r>
            <a:endParaRPr lang="it-IT" dirty="0">
              <a:latin typeface="Arial Rounded MT Bold" panose="020F0704030504030204" pitchFamily="34" charset="0"/>
            </a:endParaRPr>
          </a:p>
        </p:txBody>
      </p:sp>
    </p:spTree>
    <p:extLst>
      <p:ext uri="{BB962C8B-B14F-4D97-AF65-F5344CB8AC3E}">
        <p14:creationId xmlns:p14="http://schemas.microsoft.com/office/powerpoint/2010/main" val="2520619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en-CA" b="0" dirty="0">
                <a:latin typeface="Arial Rounded MT Bold" panose="020F0704030504030204" pitchFamily="34" charset="0"/>
                <a:cs typeface="Arial" panose="020B0604020202020204" pitchFamily="34" charset="0"/>
              </a:rPr>
              <a:t>Historical</a:t>
            </a:r>
            <a:r>
              <a:rPr lang="it-IT" b="0" dirty="0">
                <a:latin typeface="Arial Rounded MT Bold" panose="020F0704030504030204" pitchFamily="34" charset="0"/>
                <a:cs typeface="Arial" panose="020B0604020202020204" pitchFamily="34" charset="0"/>
              </a:rPr>
              <a:t> Background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Rettangolo 7">
            <a:extLst>
              <a:ext uri="{FF2B5EF4-FFF2-40B4-BE49-F238E27FC236}">
                <a16:creationId xmlns:a16="http://schemas.microsoft.com/office/drawing/2014/main" id="{AF770049-85AB-4EDC-91AF-A21C363C9143}"/>
              </a:ext>
            </a:extLst>
          </p:cNvPr>
          <p:cNvSpPr/>
          <p:nvPr/>
        </p:nvSpPr>
        <p:spPr>
          <a:xfrm>
            <a:off x="5442687" y="1690818"/>
            <a:ext cx="5584900" cy="39965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000" dirty="0">
                <a:latin typeface="Arial Rounded MT Bold" panose="020F0704030504030204" pitchFamily="34" charset="0"/>
                <a:cs typeface="Arial" panose="020B0604020202020204" pitchFamily="34" charset="0"/>
              </a:rPr>
              <a:t>Until the first half of the 19th century, civil procedure in Europe was regarded as a matter solely concerning the parties involved ( “</a:t>
            </a:r>
            <a:r>
              <a:rPr lang="en-US" sz="2000" i="1" dirty="0" err="1">
                <a:latin typeface="Arial Rounded MT Bold" panose="020F0704030504030204" pitchFamily="34" charset="0"/>
                <a:cs typeface="Arial" panose="020B0604020202020204" pitchFamily="34" charset="0"/>
              </a:rPr>
              <a:t>Sache</a:t>
            </a:r>
            <a:r>
              <a:rPr lang="en-US" sz="2000" i="1" dirty="0">
                <a:latin typeface="Arial Rounded MT Bold" panose="020F0704030504030204" pitchFamily="34" charset="0"/>
                <a:cs typeface="Arial" panose="020B0604020202020204" pitchFamily="34" charset="0"/>
              </a:rPr>
              <a:t> der </a:t>
            </a:r>
            <a:r>
              <a:rPr lang="en-US" sz="2000" i="1" dirty="0" err="1">
                <a:latin typeface="Arial Rounded MT Bold" panose="020F0704030504030204" pitchFamily="34" charset="0"/>
                <a:cs typeface="Arial" panose="020B0604020202020204" pitchFamily="34" charset="0"/>
              </a:rPr>
              <a:t>Parteien</a:t>
            </a:r>
            <a:r>
              <a:rPr lang="en-US" sz="2000" dirty="0">
                <a:latin typeface="Arial Rounded MT Bold" panose="020F0704030504030204" pitchFamily="34" charset="0"/>
                <a:cs typeface="Arial" panose="020B0604020202020204" pitchFamily="34" charset="0"/>
              </a:rPr>
              <a:t>”).</a:t>
            </a:r>
          </a:p>
          <a:p>
            <a:pPr algn="just"/>
            <a:endParaRPr lang="en-US" sz="2000" cap="small" dirty="0">
              <a:solidFill>
                <a:srgbClr val="FF0000"/>
              </a:solidFill>
              <a:latin typeface="Arial Rounded MT Bold" panose="020F0704030504030204" pitchFamily="34" charset="0"/>
              <a:cs typeface="Arial" panose="020B0604020202020204" pitchFamily="34" charset="0"/>
            </a:endParaRPr>
          </a:p>
          <a:p>
            <a:pPr algn="just"/>
            <a:r>
              <a:rPr lang="en-US" sz="2000" cap="small" dirty="0">
                <a:solidFill>
                  <a:srgbClr val="FF0000"/>
                </a:solidFill>
                <a:latin typeface="Arial Rounded MT Bold" panose="020F0704030504030204" pitchFamily="34" charset="0"/>
                <a:cs typeface="Arial" panose="020B0604020202020204" pitchFamily="34" charset="0"/>
              </a:rPr>
              <a:t>During this period, litigation was essentially a private matter. </a:t>
            </a:r>
          </a:p>
          <a:p>
            <a:pPr algn="just"/>
            <a:endParaRPr lang="en-US" sz="2000" dirty="0">
              <a:latin typeface="Arial Rounded MT Bold" panose="020F0704030504030204" pitchFamily="34" charset="0"/>
              <a:cs typeface="Arial" panose="020B0604020202020204" pitchFamily="34" charset="0"/>
            </a:endParaRPr>
          </a:p>
          <a:p>
            <a:pPr algn="just"/>
            <a:endParaRPr lang="en-US" sz="2000" dirty="0">
              <a:latin typeface="Arial Rounded MT Bold" panose="020F0704030504030204" pitchFamily="34" charset="0"/>
              <a:cs typeface="Arial" panose="020B0604020202020204" pitchFamily="34" charset="0"/>
            </a:endParaRPr>
          </a:p>
          <a:p>
            <a:pPr algn="just"/>
            <a:r>
              <a:rPr lang="en-US" sz="2000" dirty="0">
                <a:latin typeface="Arial Rounded MT Bold" panose="020F0704030504030204" pitchFamily="34" charset="0"/>
                <a:cs typeface="Arial" panose="020B0604020202020204" pitchFamily="34" charset="0"/>
              </a:rPr>
              <a:t>This private nature of civil litigation also gave the parties considerable dominance over the conduct of the proceedings. </a:t>
            </a:r>
          </a:p>
          <a:p>
            <a:pPr algn="just"/>
            <a:endParaRPr lang="en-US" sz="2000" dirty="0">
              <a:latin typeface="Arial Rounded MT Bold" panose="020F0704030504030204" pitchFamily="34" charset="0"/>
              <a:cs typeface="Arial" panose="020B0604020202020204" pitchFamily="34" charset="0"/>
            </a:endParaRPr>
          </a:p>
        </p:txBody>
      </p:sp>
      <p:pic>
        <p:nvPicPr>
          <p:cNvPr id="11" name="Immagine 10">
            <a:extLst>
              <a:ext uri="{FF2B5EF4-FFF2-40B4-BE49-F238E27FC236}">
                <a16:creationId xmlns:a16="http://schemas.microsoft.com/office/drawing/2014/main" id="{7FE5571B-774D-456A-806F-AB193186D13D}"/>
              </a:ext>
            </a:extLst>
          </p:cNvPr>
          <p:cNvPicPr>
            <a:picLocks noChangeAspect="1"/>
          </p:cNvPicPr>
          <p:nvPr/>
        </p:nvPicPr>
        <p:blipFill>
          <a:blip r:embed="rId2"/>
          <a:stretch>
            <a:fillRect/>
          </a:stretch>
        </p:blipFill>
        <p:spPr>
          <a:xfrm>
            <a:off x="1983448" y="2001926"/>
            <a:ext cx="1790700" cy="2552700"/>
          </a:xfrm>
          <a:prstGeom prst="rect">
            <a:avLst/>
          </a:prstGeom>
          <a:ln w="88900" cap="sq" cmpd="thickThin">
            <a:solidFill>
              <a:srgbClr val="000000"/>
            </a:solidFill>
            <a:prstDash val="solid"/>
            <a:miter lim="800000"/>
          </a:ln>
          <a:effectLst>
            <a:innerShdw blurRad="76200">
              <a:srgbClr val="000000"/>
            </a:innerShdw>
          </a:effectLst>
        </p:spPr>
      </p:pic>
      <p:pic>
        <p:nvPicPr>
          <p:cNvPr id="13" name="Immagine 12">
            <a:extLst>
              <a:ext uri="{FF2B5EF4-FFF2-40B4-BE49-F238E27FC236}">
                <a16:creationId xmlns:a16="http://schemas.microsoft.com/office/drawing/2014/main" id="{039C74D9-3F5E-4C30-9288-306B257D257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71113" y="2584053"/>
            <a:ext cx="1364077" cy="2004646"/>
          </a:xfrm>
          <a:prstGeom prst="rect">
            <a:avLst/>
          </a:prstGeom>
        </p:spPr>
      </p:pic>
    </p:spTree>
    <p:extLst>
      <p:ext uri="{BB962C8B-B14F-4D97-AF65-F5344CB8AC3E}">
        <p14:creationId xmlns:p14="http://schemas.microsoft.com/office/powerpoint/2010/main" val="2629874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Out-of-court Enforcement</a:t>
            </a:r>
            <a:br>
              <a:rPr lang="it-IT" sz="4800" b="0" dirty="0">
                <a:latin typeface="Arial Rounded MT Bold" panose="020F0704030504030204" pitchFamily="34" charset="0"/>
                <a:cs typeface="Arial" panose="020B0604020202020204" pitchFamily="34" charset="0"/>
              </a:rPr>
            </a:b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584775"/>
          </a:xfrm>
          <a:prstGeom prst="rect">
            <a:avLst/>
          </a:prstGeom>
          <a:noFill/>
        </p:spPr>
        <p:txBody>
          <a:bodyPr wrap="square">
            <a:spAutoFit/>
          </a:bodyPr>
          <a:lstStyle/>
          <a:p>
            <a:pPr algn="just"/>
            <a:r>
              <a:rPr lang="en-US" sz="1600" cap="small"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sp>
        <p:nvSpPr>
          <p:cNvPr id="9" name="CasellaDiTesto 8">
            <a:extLst>
              <a:ext uri="{FF2B5EF4-FFF2-40B4-BE49-F238E27FC236}">
                <a16:creationId xmlns:a16="http://schemas.microsoft.com/office/drawing/2014/main" id="{E9B333D1-10CA-445A-BE6E-D9527FD9CD59}"/>
              </a:ext>
            </a:extLst>
          </p:cNvPr>
          <p:cNvSpPr txBox="1"/>
          <p:nvPr/>
        </p:nvSpPr>
        <p:spPr>
          <a:xfrm>
            <a:off x="1948101" y="1698171"/>
            <a:ext cx="7460712" cy="2708434"/>
          </a:xfrm>
          <a:prstGeom prst="rect">
            <a:avLst/>
          </a:prstGeom>
          <a:noFill/>
        </p:spPr>
        <p:txBody>
          <a:bodyPr wrap="square">
            <a:spAutoFit/>
          </a:bodyPr>
          <a:lstStyle/>
          <a:p>
            <a:pPr algn="just">
              <a:spcAft>
                <a:spcPts val="600"/>
              </a:spcAft>
            </a:pPr>
            <a:r>
              <a:rPr lang="en-US" sz="1600" dirty="0">
                <a:latin typeface="Arial Rounded MT Bold" panose="020F0704030504030204" pitchFamily="34" charset="0"/>
              </a:rPr>
              <a:t>At first glance, it may seem that </a:t>
            </a:r>
            <a:r>
              <a:rPr lang="en-US" sz="1600" dirty="0" err="1">
                <a:latin typeface="Arial Rounded MT Bold" panose="020F0704030504030204" pitchFamily="34" charset="0"/>
              </a:rPr>
              <a:t>out-of</a:t>
            </a:r>
            <a:r>
              <a:rPr lang="en-US" sz="1600" dirty="0">
                <a:latin typeface="Arial Rounded MT Bold" panose="020F0704030504030204" pitchFamily="34" charset="0"/>
              </a:rPr>
              <a:t> court enforcement is more efficient for the creditor than judicial protection. However, is the same true for the debtor? </a:t>
            </a:r>
          </a:p>
          <a:p>
            <a:pPr algn="just">
              <a:spcAft>
                <a:spcPts val="600"/>
              </a:spcAft>
            </a:pPr>
            <a:r>
              <a:rPr lang="en-US" sz="1600" dirty="0">
                <a:solidFill>
                  <a:srgbClr val="FF0000"/>
                </a:solidFill>
                <a:latin typeface="Arial Rounded MT Bold" panose="020F0704030504030204" pitchFamily="34" charset="0"/>
              </a:rPr>
              <a:t>While it is true that this approach is based on a contract or agreement between the parties, does this mean that there should be no restrictions, such as those that apply to enforcement proceedings, to protect the debtor? </a:t>
            </a:r>
          </a:p>
          <a:p>
            <a:pPr algn="just">
              <a:spcAft>
                <a:spcPts val="600"/>
              </a:spcAft>
            </a:pPr>
            <a:r>
              <a:rPr lang="en-US" sz="1600" dirty="0">
                <a:solidFill>
                  <a:srgbClr val="FF0000"/>
                </a:solidFill>
                <a:latin typeface="Arial Rounded MT Bold" panose="020F0704030504030204" pitchFamily="34" charset="0"/>
              </a:rPr>
              <a:t>For example, certain essential items belonging to the debtor, such as his bed, kitchen utensils or washing machine, cannot be attached. Conversely, these restrictions do not apply to smart contracts.</a:t>
            </a:r>
          </a:p>
        </p:txBody>
      </p:sp>
      <p:pic>
        <p:nvPicPr>
          <p:cNvPr id="3" name="Immagine 2">
            <a:extLst>
              <a:ext uri="{FF2B5EF4-FFF2-40B4-BE49-F238E27FC236}">
                <a16:creationId xmlns:a16="http://schemas.microsoft.com/office/drawing/2014/main" id="{F019ACAC-5BBC-4035-BAC6-E340BA39EF94}"/>
              </a:ext>
            </a:extLst>
          </p:cNvPr>
          <p:cNvPicPr>
            <a:picLocks noChangeAspect="1"/>
          </p:cNvPicPr>
          <p:nvPr/>
        </p:nvPicPr>
        <p:blipFill>
          <a:blip r:embed="rId3"/>
          <a:stretch>
            <a:fillRect/>
          </a:stretch>
        </p:blipFill>
        <p:spPr>
          <a:xfrm>
            <a:off x="9620250" y="4286250"/>
            <a:ext cx="2571750" cy="2571750"/>
          </a:xfrm>
          <a:prstGeom prst="rect">
            <a:avLst/>
          </a:prstGeom>
        </p:spPr>
      </p:pic>
    </p:spTree>
    <p:extLst>
      <p:ext uri="{BB962C8B-B14F-4D97-AF65-F5344CB8AC3E}">
        <p14:creationId xmlns:p14="http://schemas.microsoft.com/office/powerpoint/2010/main" val="333616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animEffect transition="in" filter="fade">
                                      <p:cBhvr>
                                        <p:cTn id="7" dur="1000"/>
                                        <p:tgtEl>
                                          <p:spTgt spid="9">
                                            <p:txEl>
                                              <p:pRg st="1" end="1"/>
                                            </p:txEl>
                                          </p:spTgt>
                                        </p:tgtEl>
                                      </p:cBhvr>
                                    </p:animEffect>
                                    <p:anim calcmode="lin" valueType="num">
                                      <p:cBhvr>
                                        <p:cTn id="8"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2" end="2"/>
                                            </p:txEl>
                                          </p:spTgt>
                                        </p:tgtEl>
                                        <p:attrNameLst>
                                          <p:attrName>style.visibility</p:attrName>
                                        </p:attrNameLst>
                                      </p:cBhvr>
                                      <p:to>
                                        <p:strVal val="visible"/>
                                      </p:to>
                                    </p:set>
                                    <p:animEffect transition="in" filter="fade">
                                      <p:cBhvr>
                                        <p:cTn id="14" dur="1000"/>
                                        <p:tgtEl>
                                          <p:spTgt spid="9">
                                            <p:txEl>
                                              <p:pRg st="2" end="2"/>
                                            </p:txEl>
                                          </p:spTgt>
                                        </p:tgtEl>
                                      </p:cBhvr>
                                    </p:animEffect>
                                    <p:anim calcmode="lin" valueType="num">
                                      <p:cBhvr>
                                        <p:cTn id="15"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fontScale="90000"/>
          </a:bodyPr>
          <a:lstStyle/>
          <a:p>
            <a:pPr algn="ctr"/>
            <a:br>
              <a:rPr lang="it-IT" sz="4800" b="0" dirty="0">
                <a:latin typeface="Arial Rounded MT Bold" panose="020F0704030504030204" pitchFamily="34" charset="0"/>
                <a:cs typeface="Arial" panose="020B0604020202020204" pitchFamily="34" charset="0"/>
              </a:rPr>
            </a:br>
            <a:r>
              <a:rPr lang="it-IT" sz="4800" b="0" dirty="0">
                <a:latin typeface="Arial Rounded MT Bold" panose="020F0704030504030204" pitchFamily="34" charset="0"/>
                <a:cs typeface="Arial" panose="020B0604020202020204" pitchFamily="34" charset="0"/>
              </a:rPr>
              <a:t>Out-of-court Enforcement</a:t>
            </a:r>
            <a:br>
              <a:rPr lang="it-IT" sz="4800" b="0" dirty="0">
                <a:latin typeface="Arial Rounded MT Bold" panose="020F0704030504030204" pitchFamily="34" charset="0"/>
                <a:cs typeface="Arial" panose="020B0604020202020204" pitchFamily="34" charset="0"/>
              </a:rPr>
            </a:br>
            <a:br>
              <a:rPr lang="it-IT" b="0" dirty="0">
                <a:latin typeface="Arial Rounded MT Bold" panose="020F0704030504030204" pitchFamily="34" charset="0"/>
                <a:cs typeface="Arial" panose="020B0604020202020204" pitchFamily="34" charset="0"/>
              </a:rPr>
            </a:b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CasellaDiTesto 7">
            <a:extLst>
              <a:ext uri="{FF2B5EF4-FFF2-40B4-BE49-F238E27FC236}">
                <a16:creationId xmlns:a16="http://schemas.microsoft.com/office/drawing/2014/main" id="{A4060310-EE28-4C92-8A29-7D98766E96B9}"/>
              </a:ext>
            </a:extLst>
          </p:cNvPr>
          <p:cNvSpPr txBox="1"/>
          <p:nvPr/>
        </p:nvSpPr>
        <p:spPr>
          <a:xfrm>
            <a:off x="2321169" y="1698171"/>
            <a:ext cx="8637163" cy="584775"/>
          </a:xfrm>
          <a:prstGeom prst="rect">
            <a:avLst/>
          </a:prstGeom>
          <a:noFill/>
        </p:spPr>
        <p:txBody>
          <a:bodyPr wrap="square">
            <a:spAutoFit/>
          </a:bodyPr>
          <a:lstStyle/>
          <a:p>
            <a:pPr algn="just"/>
            <a:r>
              <a:rPr lang="en-US" sz="1600" cap="small" dirty="0">
                <a:latin typeface="Arial Rounded MT Bold" panose="020F0704030504030204" pitchFamily="34" charset="0"/>
                <a:cs typeface="Arial" panose="020B0604020202020204" pitchFamily="34" charset="0"/>
              </a:rPr>
              <a:t> </a:t>
            </a:r>
          </a:p>
          <a:p>
            <a:pPr algn="just"/>
            <a:endParaRPr lang="en-US" sz="1600" cap="small" dirty="0">
              <a:latin typeface="Arial Rounded MT Bold" panose="020F0704030504030204" pitchFamily="34" charset="0"/>
              <a:cs typeface="Arial" panose="020B0604020202020204" pitchFamily="34" charset="0"/>
            </a:endParaRPr>
          </a:p>
        </p:txBody>
      </p:sp>
      <p:sp>
        <p:nvSpPr>
          <p:cNvPr id="9" name="CasellaDiTesto 8">
            <a:extLst>
              <a:ext uri="{FF2B5EF4-FFF2-40B4-BE49-F238E27FC236}">
                <a16:creationId xmlns:a16="http://schemas.microsoft.com/office/drawing/2014/main" id="{E9B333D1-10CA-445A-BE6E-D9527FD9CD59}"/>
              </a:ext>
            </a:extLst>
          </p:cNvPr>
          <p:cNvSpPr txBox="1"/>
          <p:nvPr/>
        </p:nvSpPr>
        <p:spPr>
          <a:xfrm>
            <a:off x="1948101" y="1698171"/>
            <a:ext cx="7460712" cy="2046714"/>
          </a:xfrm>
          <a:prstGeom prst="rect">
            <a:avLst/>
          </a:prstGeom>
          <a:noFill/>
        </p:spPr>
        <p:txBody>
          <a:bodyPr wrap="square">
            <a:spAutoFit/>
          </a:bodyPr>
          <a:lstStyle/>
          <a:p>
            <a:pPr algn="just">
              <a:spcAft>
                <a:spcPts val="600"/>
              </a:spcAft>
            </a:pPr>
            <a:r>
              <a:rPr lang="en-US" sz="1600" dirty="0">
                <a:solidFill>
                  <a:srgbClr val="FF0000"/>
                </a:solidFill>
                <a:latin typeface="Arial Rounded MT Bold" panose="020F0704030504030204" pitchFamily="34" charset="0"/>
              </a:rPr>
              <a:t>Are we sure that smart contracts should be exempt from safeguards simply because they are based on mutual agreement?  </a:t>
            </a:r>
          </a:p>
          <a:p>
            <a:pPr algn="just">
              <a:spcAft>
                <a:spcPts val="600"/>
              </a:spcAft>
            </a:pPr>
            <a:endParaRPr lang="en-US" sz="1600" dirty="0">
              <a:solidFill>
                <a:srgbClr val="FF0000"/>
              </a:solidFill>
              <a:latin typeface="Arial Rounded MT Bold" panose="020F0704030504030204" pitchFamily="34" charset="0"/>
            </a:endParaRPr>
          </a:p>
          <a:p>
            <a:pPr algn="just">
              <a:spcAft>
                <a:spcPts val="600"/>
              </a:spcAft>
            </a:pPr>
            <a:endParaRPr lang="en-US" sz="1600" dirty="0">
              <a:solidFill>
                <a:srgbClr val="FF0000"/>
              </a:solidFill>
              <a:latin typeface="Arial Rounded MT Bold" panose="020F0704030504030204" pitchFamily="34" charset="0"/>
            </a:endParaRPr>
          </a:p>
          <a:p>
            <a:pPr algn="just">
              <a:spcAft>
                <a:spcPts val="600"/>
              </a:spcAft>
            </a:pPr>
            <a:r>
              <a:rPr lang="en-US" sz="1600" dirty="0">
                <a:solidFill>
                  <a:srgbClr val="FF0000"/>
                </a:solidFill>
                <a:latin typeface="Arial Rounded MT Bold" panose="020F0704030504030204" pitchFamily="34" charset="0"/>
              </a:rPr>
              <a:t>Shouldn't it be essential to check that the parties are not in an unbalanced position and that the terms of the contract were fair, transparent and understood by all parties?</a:t>
            </a:r>
          </a:p>
        </p:txBody>
      </p:sp>
      <p:pic>
        <p:nvPicPr>
          <p:cNvPr id="3" name="Immagine 2">
            <a:extLst>
              <a:ext uri="{FF2B5EF4-FFF2-40B4-BE49-F238E27FC236}">
                <a16:creationId xmlns:a16="http://schemas.microsoft.com/office/drawing/2014/main" id="{A0E12C78-A6DD-4438-A322-3C295F62181D}"/>
              </a:ext>
            </a:extLst>
          </p:cNvPr>
          <p:cNvPicPr>
            <a:picLocks noChangeAspect="1"/>
          </p:cNvPicPr>
          <p:nvPr/>
        </p:nvPicPr>
        <p:blipFill>
          <a:blip r:embed="rId3"/>
          <a:stretch>
            <a:fillRect/>
          </a:stretch>
        </p:blipFill>
        <p:spPr>
          <a:xfrm>
            <a:off x="9508625" y="4153621"/>
            <a:ext cx="2571750" cy="257175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6865223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38F54B9-A07F-41B2-8B18-71661A5C4D44}"/>
              </a:ext>
            </a:extLst>
          </p:cNvPr>
          <p:cNvSpPr>
            <a:spLocks noGrp="1"/>
          </p:cNvSpPr>
          <p:nvPr>
            <p:ph idx="1"/>
          </p:nvPr>
        </p:nvSpPr>
        <p:spPr/>
        <p:txBody>
          <a:bodyPr/>
          <a:lstStyle/>
          <a:p>
            <a:r>
              <a:rPr lang="es-AR" dirty="0" err="1"/>
              <a:t>Thank</a:t>
            </a:r>
            <a:r>
              <a:rPr lang="es-AR" dirty="0"/>
              <a:t> </a:t>
            </a:r>
            <a:r>
              <a:rPr lang="es-AR" dirty="0" err="1"/>
              <a:t>you</a:t>
            </a:r>
            <a:r>
              <a:rPr lang="es-AR" dirty="0"/>
              <a:t> </a:t>
            </a:r>
            <a:r>
              <a:rPr lang="es-AR" dirty="0" err="1"/>
              <a:t>for</a:t>
            </a:r>
            <a:r>
              <a:rPr lang="es-AR" dirty="0"/>
              <a:t> </a:t>
            </a:r>
            <a:r>
              <a:rPr lang="es-AR" dirty="0" err="1"/>
              <a:t>your</a:t>
            </a:r>
            <a:r>
              <a:rPr lang="es-AR" dirty="0"/>
              <a:t> </a:t>
            </a:r>
            <a:r>
              <a:rPr lang="es-AR" dirty="0" err="1"/>
              <a:t>attention</a:t>
            </a:r>
            <a:r>
              <a:rPr lang="es-AR" dirty="0"/>
              <a:t>!</a:t>
            </a:r>
          </a:p>
        </p:txBody>
      </p:sp>
      <p:pic>
        <p:nvPicPr>
          <p:cNvPr id="2" name="Immagine 1">
            <a:extLst>
              <a:ext uri="{FF2B5EF4-FFF2-40B4-BE49-F238E27FC236}">
                <a16:creationId xmlns:a16="http://schemas.microsoft.com/office/drawing/2014/main" id="{FA14E4DD-D824-476C-B83B-119146D2580E}"/>
              </a:ext>
            </a:extLst>
          </p:cNvPr>
          <p:cNvPicPr>
            <a:picLocks noChangeAspect="1"/>
          </p:cNvPicPr>
          <p:nvPr/>
        </p:nvPicPr>
        <p:blipFill>
          <a:blip r:embed="rId2"/>
          <a:stretch>
            <a:fillRect/>
          </a:stretch>
        </p:blipFill>
        <p:spPr>
          <a:xfrm>
            <a:off x="63374" y="6022848"/>
            <a:ext cx="12192000" cy="835152"/>
          </a:xfrm>
          <a:prstGeom prst="rect">
            <a:avLst/>
          </a:prstGeom>
        </p:spPr>
      </p:pic>
    </p:spTree>
    <p:extLst>
      <p:ext uri="{BB962C8B-B14F-4D97-AF65-F5344CB8AC3E}">
        <p14:creationId xmlns:p14="http://schemas.microsoft.com/office/powerpoint/2010/main" val="17112621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it-IT" sz="3200" b="0" dirty="0" err="1">
                <a:latin typeface="Arial Rounded MT Bold" panose="020F0704030504030204" pitchFamily="34" charset="0"/>
                <a:cs typeface="Arial" panose="020B0604020202020204" pitchFamily="34" charset="0"/>
              </a:rPr>
              <a:t>Italy</a:t>
            </a:r>
            <a:r>
              <a:rPr lang="it-IT" sz="3200" b="0" dirty="0">
                <a:latin typeface="Arial Rounded MT Bold" panose="020F0704030504030204" pitchFamily="34" charset="0"/>
                <a:cs typeface="Arial" panose="020B0604020202020204" pitchFamily="34" charset="0"/>
              </a:rPr>
              <a:t> </a:t>
            </a:r>
            <a:r>
              <a:rPr lang="it-IT" sz="3200" b="0" dirty="0" err="1">
                <a:latin typeface="Arial Rounded MT Bold" panose="020F0704030504030204" pitchFamily="34" charset="0"/>
                <a:cs typeface="Arial" panose="020B0604020202020204" pitchFamily="34" charset="0"/>
              </a:rPr>
              <a:t>as</a:t>
            </a:r>
            <a:r>
              <a:rPr lang="it-IT" sz="3200" b="0" dirty="0">
                <a:latin typeface="Arial Rounded MT Bold" panose="020F0704030504030204" pitchFamily="34" charset="0"/>
                <a:cs typeface="Arial" panose="020B0604020202020204" pitchFamily="34" charset="0"/>
              </a:rPr>
              <a:t> an </a:t>
            </a:r>
            <a:r>
              <a:rPr lang="it-IT" sz="3200" b="0" dirty="0" err="1">
                <a:latin typeface="Arial Rounded MT Bold" panose="020F0704030504030204" pitchFamily="34" charset="0"/>
                <a:cs typeface="Arial" panose="020B0604020202020204" pitchFamily="34" charset="0"/>
              </a:rPr>
              <a:t>Example</a:t>
            </a:r>
            <a:r>
              <a:rPr lang="it-IT" sz="3200" b="0" dirty="0">
                <a:latin typeface="Arial Rounded MT Bold" panose="020F0704030504030204" pitchFamily="34" charset="0"/>
                <a:cs typeface="Arial" panose="020B0604020202020204" pitchFamily="34" charset="0"/>
              </a:rPr>
              <a:t> </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5" name="Immagine 4">
            <a:extLst>
              <a:ext uri="{FF2B5EF4-FFF2-40B4-BE49-F238E27FC236}">
                <a16:creationId xmlns:a16="http://schemas.microsoft.com/office/drawing/2014/main" id="{A1470D02-9599-4439-9113-E089147E390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649337" y="1718621"/>
            <a:ext cx="3623960" cy="362396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 name="Immagine 2">
            <a:extLst>
              <a:ext uri="{FF2B5EF4-FFF2-40B4-BE49-F238E27FC236}">
                <a16:creationId xmlns:a16="http://schemas.microsoft.com/office/drawing/2014/main" id="{8C654088-D900-4BE4-9326-8F351A69DD5A}"/>
              </a:ext>
            </a:extLst>
          </p:cNvPr>
          <p:cNvPicPr>
            <a:picLocks noChangeAspect="1"/>
          </p:cNvPicPr>
          <p:nvPr/>
        </p:nvPicPr>
        <p:blipFill>
          <a:blip r:embed="rId4"/>
          <a:stretch>
            <a:fillRect/>
          </a:stretch>
        </p:blipFill>
        <p:spPr>
          <a:xfrm>
            <a:off x="5385732" y="3056420"/>
            <a:ext cx="2782943" cy="3718157"/>
          </a:xfrm>
          <a:prstGeom prst="rect">
            <a:avLst/>
          </a:prstGeom>
        </p:spPr>
      </p:pic>
      <p:pic>
        <p:nvPicPr>
          <p:cNvPr id="6" name="Immagine 5">
            <a:extLst>
              <a:ext uri="{FF2B5EF4-FFF2-40B4-BE49-F238E27FC236}">
                <a16:creationId xmlns:a16="http://schemas.microsoft.com/office/drawing/2014/main" id="{B19C20E0-8E68-4FD0-95F1-BB75147835F2}"/>
              </a:ext>
            </a:extLst>
          </p:cNvPr>
          <p:cNvPicPr>
            <a:picLocks noChangeAspect="1"/>
          </p:cNvPicPr>
          <p:nvPr/>
        </p:nvPicPr>
        <p:blipFill>
          <a:blip r:embed="rId5"/>
          <a:stretch>
            <a:fillRect/>
          </a:stretch>
        </p:blipFill>
        <p:spPr>
          <a:xfrm>
            <a:off x="8126377" y="1272564"/>
            <a:ext cx="3006339" cy="4516073"/>
          </a:xfrm>
          <a:prstGeom prst="rect">
            <a:avLst/>
          </a:prstGeom>
        </p:spPr>
      </p:pic>
      <p:sp>
        <p:nvSpPr>
          <p:cNvPr id="7" name="Freccia a destra 6">
            <a:extLst>
              <a:ext uri="{FF2B5EF4-FFF2-40B4-BE49-F238E27FC236}">
                <a16:creationId xmlns:a16="http://schemas.microsoft.com/office/drawing/2014/main" id="{36D64CF9-8BE2-4F83-BB13-D806E168B849}"/>
              </a:ext>
            </a:extLst>
          </p:cNvPr>
          <p:cNvSpPr/>
          <p:nvPr/>
        </p:nvSpPr>
        <p:spPr>
          <a:xfrm>
            <a:off x="7290032" y="3180027"/>
            <a:ext cx="1073792" cy="392417"/>
          </a:xfrm>
          <a:prstGeom prst="rightArrow">
            <a:avLst>
              <a:gd name="adj1" fmla="val 50000"/>
              <a:gd name="adj2" fmla="val 52138"/>
            </a:avLst>
          </a:prstGeom>
          <a:solidFill>
            <a:srgbClr val="EA00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Freccia a destra 8">
            <a:extLst>
              <a:ext uri="{FF2B5EF4-FFF2-40B4-BE49-F238E27FC236}">
                <a16:creationId xmlns:a16="http://schemas.microsoft.com/office/drawing/2014/main" id="{AF85D35E-AAA2-4AAA-8A55-B704304DDAFF}"/>
              </a:ext>
            </a:extLst>
          </p:cNvPr>
          <p:cNvSpPr/>
          <p:nvPr/>
        </p:nvSpPr>
        <p:spPr>
          <a:xfrm>
            <a:off x="2667699" y="2466363"/>
            <a:ext cx="503339" cy="218114"/>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A992A536-7A76-4D36-A91C-4D9026F40B69}"/>
              </a:ext>
            </a:extLst>
          </p:cNvPr>
          <p:cNvSpPr txBox="1"/>
          <p:nvPr/>
        </p:nvSpPr>
        <p:spPr>
          <a:xfrm>
            <a:off x="5434267" y="1178351"/>
            <a:ext cx="2487889" cy="1815882"/>
          </a:xfrm>
          <a:prstGeom prst="rect">
            <a:avLst/>
          </a:prstGeom>
          <a:noFill/>
        </p:spPr>
        <p:txBody>
          <a:bodyPr wrap="square">
            <a:spAutoFit/>
          </a:bodyPr>
          <a:lstStyle/>
          <a:p>
            <a:pPr algn="just"/>
            <a:r>
              <a:rPr lang="en-US" sz="1600" dirty="0">
                <a:latin typeface="Arial Rounded MT Bold" panose="020F0704030504030204" pitchFamily="34" charset="0"/>
                <a:cs typeface="Arial" panose="020B0604020202020204" pitchFamily="34" charset="0"/>
              </a:rPr>
              <a:t>The pre-unification Italian codes and the Italian Code of Civil Procedure of 1865 </a:t>
            </a:r>
            <a:r>
              <a:rPr lang="en-US" sz="1600" cap="small" dirty="0">
                <a:latin typeface="Arial Rounded MT Bold" panose="020F0704030504030204" pitchFamily="34" charset="0"/>
                <a:cs typeface="Arial" panose="020B0604020202020204" pitchFamily="34" charset="0"/>
              </a:rPr>
              <a:t>reflected a society rooted in “laissez-faire principles”</a:t>
            </a:r>
            <a:endParaRPr lang="es-CL" sz="1600" cap="small" dirty="0">
              <a:latin typeface="Arial Rounded MT Bold" panose="020F0704030504030204" pitchFamily="34" charset="0"/>
              <a:cs typeface="Arial" panose="020B0604020202020204" pitchFamily="34" charset="0"/>
            </a:endParaRPr>
          </a:p>
        </p:txBody>
      </p:sp>
      <p:sp>
        <p:nvSpPr>
          <p:cNvPr id="8" name="Rettangolo 7">
            <a:extLst>
              <a:ext uri="{FF2B5EF4-FFF2-40B4-BE49-F238E27FC236}">
                <a16:creationId xmlns:a16="http://schemas.microsoft.com/office/drawing/2014/main" id="{AF770049-85AB-4EDC-91AF-A21C363C9143}"/>
              </a:ext>
            </a:extLst>
          </p:cNvPr>
          <p:cNvSpPr/>
          <p:nvPr/>
        </p:nvSpPr>
        <p:spPr>
          <a:xfrm>
            <a:off x="8542062" y="1409654"/>
            <a:ext cx="2275472" cy="13052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1600" cap="small" dirty="0">
                <a:highlight>
                  <a:srgbClr val="00FF00"/>
                </a:highlight>
                <a:latin typeface="Arial Rounded MT Bold" panose="020F0704030504030204" pitchFamily="34" charset="0"/>
                <a:cs typeface="Arial" panose="020B0604020202020204" pitchFamily="34" charset="0"/>
              </a:rPr>
              <a:t>Disputes are to be decided either by arbitrators or by judges, with arbitration taking precedence</a:t>
            </a:r>
            <a:endParaRPr lang="it-IT" sz="1600" cap="small" dirty="0">
              <a:highlight>
                <a:srgbClr val="00FF00"/>
              </a:highlight>
              <a:latin typeface="Arial Rounded MT Bold" panose="020F0704030504030204" pitchFamily="34" charset="0"/>
              <a:cs typeface="Arial" panose="020B0604020202020204" pitchFamily="34" charset="0"/>
            </a:endParaRPr>
          </a:p>
        </p:txBody>
      </p:sp>
      <p:sp>
        <p:nvSpPr>
          <p:cNvPr id="11" name="Rettangolo 10">
            <a:extLst>
              <a:ext uri="{FF2B5EF4-FFF2-40B4-BE49-F238E27FC236}">
                <a16:creationId xmlns:a16="http://schemas.microsoft.com/office/drawing/2014/main" id="{9D0C1864-4E64-4F4A-B2DE-E768EB98E7C1}"/>
              </a:ext>
            </a:extLst>
          </p:cNvPr>
          <p:cNvSpPr/>
          <p:nvPr/>
        </p:nvSpPr>
        <p:spPr>
          <a:xfrm>
            <a:off x="5596286" y="5969251"/>
            <a:ext cx="2517906" cy="743471"/>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just"/>
            <a:r>
              <a:rPr lang="en-US" sz="1400" dirty="0">
                <a:highlight>
                  <a:srgbClr val="00FF00"/>
                </a:highlight>
                <a:latin typeface="Arial Rounded MT Bold" panose="020F0704030504030204" pitchFamily="34" charset="0"/>
              </a:rPr>
              <a:t>Article 1 of the Code of Civil Procedure for the States of Parma and </a:t>
            </a:r>
            <a:r>
              <a:rPr lang="en-US" sz="1400" dirty="0" err="1">
                <a:highlight>
                  <a:srgbClr val="00FF00"/>
                </a:highlight>
                <a:latin typeface="Arial Rounded MT Bold" panose="020F0704030504030204" pitchFamily="34" charset="0"/>
              </a:rPr>
              <a:t>Guastalla</a:t>
            </a:r>
            <a:r>
              <a:rPr lang="en-US" sz="1400" dirty="0">
                <a:highlight>
                  <a:srgbClr val="00FF00"/>
                </a:highlight>
                <a:latin typeface="Arial Rounded MT Bold" panose="020F0704030504030204" pitchFamily="34" charset="0"/>
              </a:rPr>
              <a:t> of 1820</a:t>
            </a:r>
            <a:r>
              <a:rPr lang="en-US" sz="1400" dirty="0">
                <a:latin typeface="Arial Rounded MT Bold" panose="020F0704030504030204" pitchFamily="34" charset="0"/>
              </a:rPr>
              <a:t>.</a:t>
            </a:r>
            <a:endParaRPr lang="it-IT" sz="1400" dirty="0">
              <a:latin typeface="Arial Rounded MT Bold" panose="020F0704030504030204" pitchFamily="34" charset="0"/>
            </a:endParaRPr>
          </a:p>
        </p:txBody>
      </p:sp>
    </p:spTree>
    <p:extLst>
      <p:ext uri="{BB962C8B-B14F-4D97-AF65-F5344CB8AC3E}">
        <p14:creationId xmlns:p14="http://schemas.microsoft.com/office/powerpoint/2010/main" val="1478363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it-IT" b="0" dirty="0" err="1">
                <a:latin typeface="Arial Rounded MT Bold" panose="020F0704030504030204" pitchFamily="34" charset="0"/>
                <a:cs typeface="Arial" panose="020B0604020202020204" pitchFamily="34" charset="0"/>
              </a:rPr>
              <a:t>Italy</a:t>
            </a:r>
            <a:r>
              <a:rPr lang="it-IT" b="0" dirty="0">
                <a:latin typeface="Arial Rounded MT Bold" panose="020F0704030504030204" pitchFamily="34" charset="0"/>
                <a:cs typeface="Arial" panose="020B0604020202020204" pitchFamily="34" charset="0"/>
              </a:rPr>
              <a:t> </a:t>
            </a:r>
            <a:r>
              <a:rPr lang="it-IT" b="0" dirty="0" err="1">
                <a:latin typeface="Arial Rounded MT Bold" panose="020F0704030504030204" pitchFamily="34" charset="0"/>
                <a:cs typeface="Arial" panose="020B0604020202020204" pitchFamily="34" charset="0"/>
              </a:rPr>
              <a:t>as</a:t>
            </a:r>
            <a:r>
              <a:rPr lang="it-IT" b="0" dirty="0">
                <a:latin typeface="Arial Rounded MT Bold" panose="020F0704030504030204" pitchFamily="34" charset="0"/>
                <a:cs typeface="Arial" panose="020B0604020202020204" pitchFamily="34" charset="0"/>
              </a:rPr>
              <a:t> an </a:t>
            </a:r>
            <a:r>
              <a:rPr lang="it-IT" b="0" dirty="0" err="1">
                <a:latin typeface="Arial Rounded MT Bold" panose="020F0704030504030204" pitchFamily="34" charset="0"/>
                <a:cs typeface="Arial" panose="020B0604020202020204" pitchFamily="34" charset="0"/>
              </a:rPr>
              <a:t>Example</a:t>
            </a:r>
            <a:r>
              <a:rPr lang="it-IT" b="0" dirty="0">
                <a:latin typeface="Arial Rounded MT Bold" panose="020F0704030504030204" pitchFamily="34" charset="0"/>
                <a:cs typeface="Arial" panose="020B0604020202020204" pitchFamily="34" charset="0"/>
              </a:rPr>
              <a:t> </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05845" y="1201422"/>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2050" name="Picture 2" descr="Storia del Regno d'Italia (1861-1946) - Wikipedia">
            <a:extLst>
              <a:ext uri="{FF2B5EF4-FFF2-40B4-BE49-F238E27FC236}">
                <a16:creationId xmlns:a16="http://schemas.microsoft.com/office/drawing/2014/main" id="{89786962-3805-4E00-A3BB-05A73EDDA9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8173" y="1652631"/>
            <a:ext cx="2634711" cy="34172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1" name="Immagine 20">
            <a:extLst>
              <a:ext uri="{FF2B5EF4-FFF2-40B4-BE49-F238E27FC236}">
                <a16:creationId xmlns:a16="http://schemas.microsoft.com/office/drawing/2014/main" id="{106616D0-1B32-4794-8F9F-05EACAA4B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6808" y="2099875"/>
            <a:ext cx="5995474" cy="359600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Freccia a sinistra 21">
            <a:extLst>
              <a:ext uri="{FF2B5EF4-FFF2-40B4-BE49-F238E27FC236}">
                <a16:creationId xmlns:a16="http://schemas.microsoft.com/office/drawing/2014/main" id="{C510D3DF-BDE3-42DB-9026-77D7A9997B46}"/>
              </a:ext>
            </a:extLst>
          </p:cNvPr>
          <p:cNvSpPr/>
          <p:nvPr/>
        </p:nvSpPr>
        <p:spPr>
          <a:xfrm>
            <a:off x="10932329" y="3361273"/>
            <a:ext cx="978408" cy="484632"/>
          </a:xfrm>
          <a:prstGeom prst="leftArrow">
            <a:avLst/>
          </a:prstGeom>
          <a:solidFill>
            <a:srgbClr val="EA002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Rettangolo 2">
            <a:extLst>
              <a:ext uri="{FF2B5EF4-FFF2-40B4-BE49-F238E27FC236}">
                <a16:creationId xmlns:a16="http://schemas.microsoft.com/office/drawing/2014/main" id="{21EB8C9F-F31B-4C5D-AB13-9FBE491FA799}"/>
              </a:ext>
            </a:extLst>
          </p:cNvPr>
          <p:cNvSpPr/>
          <p:nvPr/>
        </p:nvSpPr>
        <p:spPr>
          <a:xfrm>
            <a:off x="5523941" y="1299787"/>
            <a:ext cx="5099886" cy="1600175"/>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just"/>
            <a:r>
              <a:rPr lang="en-US" dirty="0">
                <a:latin typeface="Arial Rounded MT Bold" panose="020F0704030504030204" pitchFamily="34" charset="0"/>
              </a:rPr>
              <a:t>“</a:t>
            </a:r>
            <a:r>
              <a:rPr lang="en-US" sz="1400" i="1" dirty="0">
                <a:latin typeface="Arial Rounded MT Bold" panose="020F0704030504030204" pitchFamily="34" charset="0"/>
              </a:rPr>
              <a:t>It is preferable, for the State, to refrain from intervention, except to facilitate voluntary mechanisms for dispute resolution</a:t>
            </a:r>
            <a:r>
              <a:rPr lang="en-US" sz="1400" dirty="0">
                <a:latin typeface="Arial Rounded MT Bold" panose="020F0704030504030204" pitchFamily="34" charset="0"/>
              </a:rPr>
              <a:t>” (Explanatory Report Italian Code of Civil Procedure, 1865)</a:t>
            </a:r>
            <a:endParaRPr lang="it-IT" sz="1400" dirty="0">
              <a:latin typeface="Arial Rounded MT Bold" panose="020F0704030504030204" pitchFamily="34" charset="0"/>
            </a:endParaRPr>
          </a:p>
        </p:txBody>
      </p:sp>
    </p:spTree>
    <p:extLst>
      <p:ext uri="{BB962C8B-B14F-4D97-AF65-F5344CB8AC3E}">
        <p14:creationId xmlns:p14="http://schemas.microsoft.com/office/powerpoint/2010/main" val="38101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Autofit/>
          </a:bodyPr>
          <a:lstStyle/>
          <a:p>
            <a:pPr algn="ctr"/>
            <a:r>
              <a:rPr lang="it-IT" b="0" dirty="0">
                <a:latin typeface="Arial Rounded MT Bold" panose="020F0704030504030204" pitchFamily="34" charset="0"/>
                <a:cs typeface="Arial" panose="020B0604020202020204" pitchFamily="34" charset="0"/>
              </a:rPr>
              <a:t>The </a:t>
            </a:r>
            <a:r>
              <a:rPr lang="it-IT" b="0" dirty="0">
                <a:latin typeface="Times New Roman" panose="02020603050405020304" pitchFamily="18" charset="0"/>
                <a:cs typeface="Times New Roman" panose="02020603050405020304" pitchFamily="18" charset="0"/>
              </a:rPr>
              <a:t>«</a:t>
            </a:r>
            <a:r>
              <a:rPr lang="en-US" b="0" dirty="0">
                <a:latin typeface="Arial Rounded MT Bold" panose="020F0704030504030204" pitchFamily="34" charset="0"/>
                <a:cs typeface="Arial" panose="020B0604020202020204" pitchFamily="34" charset="0"/>
              </a:rPr>
              <a:t>Public Approach</a:t>
            </a:r>
            <a:r>
              <a:rPr lang="en-US" b="0" dirty="0">
                <a:latin typeface="Times New Roman" panose="02020603050405020304" pitchFamily="18" charset="0"/>
                <a:cs typeface="Times New Roman" panose="02020603050405020304" pitchFamily="18" charset="0"/>
              </a:rPr>
              <a:t>»</a:t>
            </a:r>
            <a:r>
              <a:rPr lang="en-US" b="0" dirty="0">
                <a:latin typeface="Arial Rounded MT Bold" panose="020F0704030504030204" pitchFamily="34" charset="0"/>
                <a:cs typeface="Arial" panose="020B0604020202020204" pitchFamily="34" charset="0"/>
              </a:rPr>
              <a:t> was also embraced by the Italian Legislator in 1942</a:t>
            </a: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7" name="Immagine 6">
            <a:extLst>
              <a:ext uri="{FF2B5EF4-FFF2-40B4-BE49-F238E27FC236}">
                <a16:creationId xmlns:a16="http://schemas.microsoft.com/office/drawing/2014/main" id="{41C43996-BA7B-4981-8091-F9C4BDEDAD0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41802" y="2182172"/>
            <a:ext cx="2865790" cy="3401531"/>
          </a:xfrm>
          <a:prstGeom prst="rect">
            <a:avLst/>
          </a:prstGeom>
          <a:ln>
            <a:noFill/>
          </a:ln>
          <a:effectLst>
            <a:outerShdw blurRad="292100" dist="139700" dir="2700000" algn="tl" rotWithShape="0">
              <a:srgbClr val="333333">
                <a:alpha val="65000"/>
              </a:srgbClr>
            </a:outerShdw>
          </a:effectLst>
        </p:spPr>
      </p:pic>
      <p:pic>
        <p:nvPicPr>
          <p:cNvPr id="3" name="Immagine 2">
            <a:extLst>
              <a:ext uri="{FF2B5EF4-FFF2-40B4-BE49-F238E27FC236}">
                <a16:creationId xmlns:a16="http://schemas.microsoft.com/office/drawing/2014/main" id="{F863A9B4-0A19-437D-991D-CC4E52D3DBB6}"/>
              </a:ext>
            </a:extLst>
          </p:cNvPr>
          <p:cNvPicPr>
            <a:picLocks noChangeAspect="1"/>
          </p:cNvPicPr>
          <p:nvPr/>
        </p:nvPicPr>
        <p:blipFill>
          <a:blip r:embed="rId4"/>
          <a:stretch>
            <a:fillRect/>
          </a:stretch>
        </p:blipFill>
        <p:spPr>
          <a:xfrm>
            <a:off x="5365512" y="1882538"/>
            <a:ext cx="5499069" cy="4359018"/>
          </a:xfrm>
          <a:prstGeom prst="rect">
            <a:avLst/>
          </a:prstGeom>
        </p:spPr>
      </p:pic>
    </p:spTree>
    <p:extLst>
      <p:ext uri="{BB962C8B-B14F-4D97-AF65-F5344CB8AC3E}">
        <p14:creationId xmlns:p14="http://schemas.microsoft.com/office/powerpoint/2010/main" val="3770767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Autofit/>
          </a:bodyPr>
          <a:lstStyle/>
          <a:p>
            <a:pPr algn="ctr"/>
            <a:r>
              <a:rPr lang="en-US" b="0" dirty="0">
                <a:latin typeface="Arial Rounded MT Bold" panose="020F0704030504030204" pitchFamily="34" charset="0"/>
                <a:cs typeface="Arial" panose="020B0604020202020204" pitchFamily="34" charset="0"/>
              </a:rPr>
              <a:t>The «Public Approach» was also embraced by the Italian Legislator in 1942</a:t>
            </a:r>
            <a:endParaRPr lang="it-IT" b="0" dirty="0">
              <a:latin typeface="Arial Rounded MT Bold" panose="020F0704030504030204" pitchFamily="34" charset="0"/>
              <a:cs typeface="Arial" panose="020B0604020202020204" pitchFamily="34" charset="0"/>
            </a:endParaRP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pic>
        <p:nvPicPr>
          <p:cNvPr id="7" name="Immagine 6">
            <a:extLst>
              <a:ext uri="{FF2B5EF4-FFF2-40B4-BE49-F238E27FC236}">
                <a16:creationId xmlns:a16="http://schemas.microsoft.com/office/drawing/2014/main" id="{41C43996-BA7B-4981-8091-F9C4BDEDAD09}"/>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741802" y="2182172"/>
            <a:ext cx="2865790" cy="3401531"/>
          </a:xfrm>
          <a:prstGeom prst="rect">
            <a:avLst/>
          </a:prstGeom>
          <a:ln>
            <a:noFill/>
          </a:ln>
          <a:effectLst>
            <a:outerShdw blurRad="292100" dist="139700" dir="2700000" algn="tl" rotWithShape="0">
              <a:srgbClr val="333333">
                <a:alpha val="65000"/>
              </a:srgbClr>
            </a:outerShdw>
          </a:effectLst>
        </p:spPr>
      </p:pic>
      <p:sp>
        <p:nvSpPr>
          <p:cNvPr id="8" name="CasellaDiTesto 7">
            <a:extLst>
              <a:ext uri="{FF2B5EF4-FFF2-40B4-BE49-F238E27FC236}">
                <a16:creationId xmlns:a16="http://schemas.microsoft.com/office/drawing/2014/main" id="{FCB75E25-AC6C-4898-8EAE-E2E00B467ECD}"/>
              </a:ext>
            </a:extLst>
          </p:cNvPr>
          <p:cNvSpPr txBox="1"/>
          <p:nvPr/>
        </p:nvSpPr>
        <p:spPr>
          <a:xfrm>
            <a:off x="5251597" y="2432214"/>
            <a:ext cx="6169936" cy="2308324"/>
          </a:xfrm>
          <a:prstGeom prst="rect">
            <a:avLst/>
          </a:prstGeom>
          <a:noFill/>
        </p:spPr>
        <p:txBody>
          <a:bodyPr wrap="square">
            <a:spAutoFit/>
          </a:bodyPr>
          <a:lstStyle/>
          <a:p>
            <a:pPr algn="just"/>
            <a:r>
              <a:rPr lang="en-US" dirty="0">
                <a:latin typeface="Arial Rounded MT Bold" panose="020F0704030504030204" pitchFamily="34" charset="0"/>
                <a:cs typeface="Arial" panose="020B0604020202020204" pitchFamily="34" charset="0"/>
              </a:rPr>
              <a:t>This change was influenced by Franz Klein. He saw civil disputes as infringements of the “common good” and the judicial process as a "welfare institution".</a:t>
            </a:r>
          </a:p>
          <a:p>
            <a:pPr algn="just"/>
            <a:endParaRPr lang="en-US" cap="small" dirty="0">
              <a:latin typeface="Arial" panose="020B0604020202020204" pitchFamily="34" charset="0"/>
              <a:cs typeface="Arial" panose="020B0604020202020204" pitchFamily="34" charset="0"/>
            </a:endParaRPr>
          </a:p>
          <a:p>
            <a:pPr algn="just"/>
            <a:r>
              <a:rPr lang="en-US" dirty="0">
                <a:latin typeface="Arial Rounded MT Bold" panose="020F0704030504030204" pitchFamily="34" charset="0"/>
                <a:cs typeface="Arial" panose="020B0604020202020204" pitchFamily="34" charset="0"/>
              </a:rPr>
              <a:t>Civil Procedure became </a:t>
            </a:r>
            <a:r>
              <a:rPr lang="en-US" dirty="0">
                <a:highlight>
                  <a:srgbClr val="FFFF00"/>
                </a:highlight>
                <a:latin typeface="Arial Rounded MT Bold" panose="020F0704030504030204" pitchFamily="34" charset="0"/>
                <a:cs typeface="Arial" panose="020B0604020202020204" pitchFamily="34" charset="0"/>
              </a:rPr>
              <a:t>an instrument of distributive justice.</a:t>
            </a:r>
            <a:r>
              <a:rPr lang="en-US" dirty="0">
                <a:latin typeface="Arial Rounded MT Bold" panose="020F0704030504030204" pitchFamily="34" charset="0"/>
                <a:cs typeface="Arial" panose="020B0604020202020204" pitchFamily="34" charset="0"/>
              </a:rPr>
              <a:t> The balance of power between the parties and the judge had to be reconfigured in a socially oriented system of civil procedure</a:t>
            </a:r>
          </a:p>
        </p:txBody>
      </p:sp>
    </p:spTree>
    <p:extLst>
      <p:ext uri="{BB962C8B-B14F-4D97-AF65-F5344CB8AC3E}">
        <p14:creationId xmlns:p14="http://schemas.microsoft.com/office/powerpoint/2010/main" val="2503324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en-CA" b="0" dirty="0">
                <a:latin typeface="Arial Rounded MT Bold" panose="020F0704030504030204" pitchFamily="34" charset="0"/>
                <a:cs typeface="Arial" panose="020B0604020202020204" pitchFamily="34" charset="0"/>
              </a:rPr>
              <a:t>Historical</a:t>
            </a:r>
            <a:r>
              <a:rPr lang="it-IT" b="0" dirty="0">
                <a:latin typeface="Arial Rounded MT Bold" panose="020F0704030504030204" pitchFamily="34" charset="0"/>
                <a:cs typeface="Arial" panose="020B0604020202020204" pitchFamily="34" charset="0"/>
              </a:rPr>
              <a:t> Background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Rettangolo 7">
            <a:extLst>
              <a:ext uri="{FF2B5EF4-FFF2-40B4-BE49-F238E27FC236}">
                <a16:creationId xmlns:a16="http://schemas.microsoft.com/office/drawing/2014/main" id="{AF770049-85AB-4EDC-91AF-A21C363C9143}"/>
              </a:ext>
            </a:extLst>
          </p:cNvPr>
          <p:cNvSpPr/>
          <p:nvPr/>
        </p:nvSpPr>
        <p:spPr>
          <a:xfrm>
            <a:off x="5535911" y="1588102"/>
            <a:ext cx="5584900" cy="39965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1600" dirty="0">
                <a:solidFill>
                  <a:schemeClr val="tx1"/>
                </a:solidFill>
                <a:latin typeface="Arial Rounded MT Bold" panose="020F0704030504030204" pitchFamily="34" charset="0"/>
                <a:cs typeface="Arial" panose="020B0604020202020204" pitchFamily="34" charset="0"/>
              </a:rPr>
              <a:t>In the 1970s, Mauro Cappelletti observed that there was a </a:t>
            </a:r>
            <a:r>
              <a:rPr lang="en-US" sz="1600" u="sng" dirty="0">
                <a:solidFill>
                  <a:schemeClr val="tx1"/>
                </a:solidFill>
                <a:latin typeface="Arial Rounded MT Bold" panose="020F0704030504030204" pitchFamily="34" charset="0"/>
                <a:cs typeface="Arial" panose="020B0604020202020204" pitchFamily="34" charset="0"/>
              </a:rPr>
              <a:t>marked increase in interest in informal alternatives to the courts as traditional courts </a:t>
            </a:r>
            <a:r>
              <a:rPr lang="en-US" sz="1600" dirty="0">
                <a:solidFill>
                  <a:schemeClr val="tx1"/>
                </a:solidFill>
                <a:latin typeface="Arial Rounded MT Bold" panose="020F0704030504030204" pitchFamily="34" charset="0"/>
                <a:cs typeface="Arial" panose="020B0604020202020204" pitchFamily="34" charset="0"/>
              </a:rPr>
              <a:t>and lawyers came under increasing criticism for being </a:t>
            </a:r>
            <a:r>
              <a:rPr lang="en-US" sz="1600" u="sng" dirty="0">
                <a:solidFill>
                  <a:schemeClr val="tx1"/>
                </a:solidFill>
                <a:highlight>
                  <a:srgbClr val="FFFF00"/>
                </a:highlight>
                <a:latin typeface="Arial Rounded MT Bold" panose="020F0704030504030204" pitchFamily="34" charset="0"/>
                <a:cs typeface="Arial" panose="020B0604020202020204" pitchFamily="34" charset="0"/>
              </a:rPr>
              <a:t>too costly and slow</a:t>
            </a:r>
            <a:r>
              <a:rPr lang="en-US" sz="1600" dirty="0">
                <a:solidFill>
                  <a:schemeClr val="tx1"/>
                </a:solidFill>
                <a:highlight>
                  <a:srgbClr val="FFFF00"/>
                </a:highlight>
                <a:latin typeface="Arial Rounded MT Bold" panose="020F0704030504030204" pitchFamily="34" charset="0"/>
                <a:cs typeface="Arial" panose="020B0604020202020204" pitchFamily="34" charset="0"/>
              </a:rPr>
              <a:t> </a:t>
            </a:r>
            <a:r>
              <a:rPr lang="en-US" sz="1600" dirty="0">
                <a:solidFill>
                  <a:schemeClr val="tx1"/>
                </a:solidFill>
                <a:latin typeface="Arial Rounded MT Bold" panose="020F0704030504030204" pitchFamily="34" charset="0"/>
                <a:cs typeface="Arial" panose="020B0604020202020204" pitchFamily="34" charset="0"/>
              </a:rPr>
              <a:t>to deal with the growing volume of legal disputes generated by the modern state. They were also increasingly seen as inadequate to deal with the evolving nature of contemporary conflict. </a:t>
            </a:r>
          </a:p>
          <a:p>
            <a:pPr algn="just"/>
            <a:endParaRPr lang="en-US" sz="1600" dirty="0">
              <a:solidFill>
                <a:schemeClr val="tx1"/>
              </a:solidFill>
              <a:latin typeface="Arial Rounded MT Bold" panose="020F0704030504030204" pitchFamily="34" charset="0"/>
              <a:cs typeface="Arial" panose="020B0604020202020204" pitchFamily="34" charset="0"/>
            </a:endParaRPr>
          </a:p>
          <a:p>
            <a:pPr algn="just"/>
            <a:r>
              <a:rPr lang="en-US" sz="1600" dirty="0">
                <a:solidFill>
                  <a:schemeClr val="tx1"/>
                </a:solidFill>
                <a:latin typeface="Arial Rounded MT Bold" panose="020F0704030504030204" pitchFamily="34" charset="0"/>
                <a:cs typeface="Arial" panose="020B0604020202020204" pitchFamily="34" charset="0"/>
              </a:rPr>
              <a:t>He foresaw a profound change in the field of civil justice, arguing that </a:t>
            </a:r>
            <a:r>
              <a:rPr lang="en-US" sz="1600" dirty="0">
                <a:solidFill>
                  <a:schemeClr val="tx1"/>
                </a:solidFill>
                <a:highlight>
                  <a:srgbClr val="FFFF00"/>
                </a:highlight>
                <a:latin typeface="Arial Rounded MT Bold" panose="020F0704030504030204" pitchFamily="34" charset="0"/>
                <a:cs typeface="Arial" panose="020B0604020202020204" pitchFamily="34" charset="0"/>
              </a:rPr>
              <a:t>the complexity of contemporary societies</a:t>
            </a:r>
            <a:r>
              <a:rPr lang="en-US" sz="1600" dirty="0">
                <a:solidFill>
                  <a:schemeClr val="tx1"/>
                </a:solidFill>
                <a:latin typeface="Arial Rounded MT Bold" panose="020F0704030504030204" pitchFamily="34" charset="0"/>
                <a:cs typeface="Arial" panose="020B0604020202020204" pitchFamily="34" charset="0"/>
              </a:rPr>
              <a:t> required </a:t>
            </a:r>
            <a:r>
              <a:rPr lang="en-US" sz="1600" dirty="0">
                <a:solidFill>
                  <a:schemeClr val="tx1"/>
                </a:solidFill>
                <a:highlight>
                  <a:srgbClr val="00FFFF"/>
                </a:highlight>
                <a:latin typeface="Arial Rounded MT Bold" panose="020F0704030504030204" pitchFamily="34" charset="0"/>
                <a:cs typeface="Arial" panose="020B0604020202020204" pitchFamily="34" charset="0"/>
              </a:rPr>
              <a:t>new and improved methods of dispute resolution</a:t>
            </a:r>
            <a:r>
              <a:rPr lang="en-US" sz="1600" dirty="0">
                <a:solidFill>
                  <a:schemeClr val="tx1"/>
                </a:solidFill>
                <a:latin typeface="Arial Rounded MT Bold" panose="020F0704030504030204" pitchFamily="34" charset="0"/>
                <a:cs typeface="Arial" panose="020B0604020202020204" pitchFamily="34" charset="0"/>
              </a:rPr>
              <a:t>, as traditional mechanisms were increasingly inadequate to address societal - and even </a:t>
            </a:r>
            <a:r>
              <a:rPr lang="en-US" sz="1600" dirty="0" err="1">
                <a:solidFill>
                  <a:schemeClr val="tx1"/>
                </a:solidFill>
                <a:latin typeface="Arial Rounded MT Bold" panose="020F0704030504030204" pitchFamily="34" charset="0"/>
                <a:cs typeface="Arial" panose="020B0604020202020204" pitchFamily="34" charset="0"/>
              </a:rPr>
              <a:t>civilisational</a:t>
            </a:r>
            <a:r>
              <a:rPr lang="en-US" sz="1600" dirty="0">
                <a:solidFill>
                  <a:schemeClr val="tx1"/>
                </a:solidFill>
                <a:latin typeface="Arial Rounded MT Bold" panose="020F0704030504030204" pitchFamily="34" charset="0"/>
                <a:cs typeface="Arial" panose="020B0604020202020204" pitchFamily="34" charset="0"/>
              </a:rPr>
              <a:t> - challenges.</a:t>
            </a:r>
          </a:p>
        </p:txBody>
      </p:sp>
      <p:pic>
        <p:nvPicPr>
          <p:cNvPr id="11" name="Immagine 10">
            <a:extLst>
              <a:ext uri="{FF2B5EF4-FFF2-40B4-BE49-F238E27FC236}">
                <a16:creationId xmlns:a16="http://schemas.microsoft.com/office/drawing/2014/main" id="{7FE5571B-774D-456A-806F-AB193186D13D}"/>
              </a:ext>
            </a:extLst>
          </p:cNvPr>
          <p:cNvPicPr>
            <a:picLocks noChangeAspect="1"/>
          </p:cNvPicPr>
          <p:nvPr/>
        </p:nvPicPr>
        <p:blipFill>
          <a:blip r:embed="rId2"/>
          <a:stretch>
            <a:fillRect/>
          </a:stretch>
        </p:blipFill>
        <p:spPr>
          <a:xfrm>
            <a:off x="1983448" y="2001926"/>
            <a:ext cx="1790700" cy="2552700"/>
          </a:xfrm>
          <a:prstGeom prst="rect">
            <a:avLst/>
          </a:prstGeom>
          <a:ln w="88900" cap="sq" cmpd="thickThin">
            <a:solidFill>
              <a:srgbClr val="000000"/>
            </a:solidFill>
            <a:prstDash val="solid"/>
            <a:miter lim="800000"/>
          </a:ln>
          <a:effectLst>
            <a:innerShdw blurRad="76200">
              <a:srgbClr val="000000"/>
            </a:innerShdw>
          </a:effectLst>
        </p:spPr>
      </p:pic>
      <p:pic>
        <p:nvPicPr>
          <p:cNvPr id="13" name="Immagine 12">
            <a:extLst>
              <a:ext uri="{FF2B5EF4-FFF2-40B4-BE49-F238E27FC236}">
                <a16:creationId xmlns:a16="http://schemas.microsoft.com/office/drawing/2014/main" id="{039C74D9-3F5E-4C30-9288-306B257D2572}"/>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871113" y="2584053"/>
            <a:ext cx="1364077" cy="2004646"/>
          </a:xfrm>
          <a:prstGeom prst="rect">
            <a:avLst/>
          </a:prstGeom>
        </p:spPr>
      </p:pic>
    </p:spTree>
    <p:extLst>
      <p:ext uri="{BB962C8B-B14F-4D97-AF65-F5344CB8AC3E}">
        <p14:creationId xmlns:p14="http://schemas.microsoft.com/office/powerpoint/2010/main" val="22504079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649337" y="145278"/>
            <a:ext cx="10006305" cy="1033074"/>
          </a:xfrm>
        </p:spPr>
        <p:txBody>
          <a:bodyPr>
            <a:normAutofit/>
          </a:bodyPr>
          <a:lstStyle/>
          <a:p>
            <a:pPr algn="ctr"/>
            <a:r>
              <a:rPr lang="en-CA" b="0" dirty="0">
                <a:latin typeface="Arial Rounded MT Bold" panose="020F0704030504030204" pitchFamily="34" charset="0"/>
                <a:cs typeface="Arial" panose="020B0604020202020204" pitchFamily="34" charset="0"/>
              </a:rPr>
              <a:t>Historical</a:t>
            </a:r>
            <a:r>
              <a:rPr lang="it-IT" b="0" dirty="0">
                <a:latin typeface="Arial Rounded MT Bold" panose="020F0704030504030204" pitchFamily="34" charset="0"/>
                <a:cs typeface="Arial" panose="020B0604020202020204" pitchFamily="34" charset="0"/>
              </a:rPr>
              <a:t> Background</a:t>
            </a:r>
          </a:p>
        </p:txBody>
      </p:sp>
      <p:sp>
        <p:nvSpPr>
          <p:cNvPr id="4" name="Titolo 1">
            <a:extLst>
              <a:ext uri="{FF2B5EF4-FFF2-40B4-BE49-F238E27FC236}">
                <a16:creationId xmlns:a16="http://schemas.microsoft.com/office/drawing/2014/main" id="{28F0CB53-765C-B742-BFB3-90470162A058}"/>
              </a:ext>
            </a:extLst>
          </p:cNvPr>
          <p:cNvSpPr txBox="1">
            <a:spLocks/>
          </p:cNvSpPr>
          <p:nvPr/>
        </p:nvSpPr>
        <p:spPr>
          <a:xfrm>
            <a:off x="1649337" y="1066801"/>
            <a:ext cx="9772196" cy="492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1" kern="1200">
                <a:solidFill>
                  <a:srgbClr val="54565A"/>
                </a:solidFill>
                <a:latin typeface="Tahoma" panose="020B0604030504040204" pitchFamily="34" charset="0"/>
                <a:ea typeface="Tahoma" panose="020B0604030504040204" pitchFamily="34" charset="0"/>
                <a:cs typeface="Tahoma" panose="020B0604030504040204" pitchFamily="34" charset="0"/>
              </a:defRPr>
            </a:lvl1pPr>
          </a:lstStyle>
          <a:p>
            <a:pPr algn="just"/>
            <a:endParaRPr lang="en-US" sz="2800" b="0" dirty="0">
              <a:latin typeface="Abadi MT Condensed Light" panose="020B0306030101010103" pitchFamily="34" charset="77"/>
            </a:endParaRPr>
          </a:p>
        </p:txBody>
      </p:sp>
      <p:sp>
        <p:nvSpPr>
          <p:cNvPr id="8" name="Rettangolo 7">
            <a:extLst>
              <a:ext uri="{FF2B5EF4-FFF2-40B4-BE49-F238E27FC236}">
                <a16:creationId xmlns:a16="http://schemas.microsoft.com/office/drawing/2014/main" id="{AF770049-85AB-4EDC-91AF-A21C363C9143}"/>
              </a:ext>
            </a:extLst>
          </p:cNvPr>
          <p:cNvSpPr/>
          <p:nvPr/>
        </p:nvSpPr>
        <p:spPr>
          <a:xfrm>
            <a:off x="5442687" y="1690818"/>
            <a:ext cx="5584900" cy="3996548"/>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marL="342900" indent="-342900" algn="just">
              <a:buFont typeface="+mj-lt"/>
              <a:buAutoNum type="arabicPeriod"/>
            </a:pPr>
            <a:r>
              <a:rPr lang="en-US" sz="1600" dirty="0">
                <a:solidFill>
                  <a:schemeClr val="tx1"/>
                </a:solidFill>
                <a:latin typeface="Arial Rounded MT Bold" panose="020F0704030504030204" pitchFamily="34" charset="0"/>
                <a:cs typeface="Arial" panose="020B0604020202020204" pitchFamily="34" charset="0"/>
              </a:rPr>
              <a:t>Excessive costs</a:t>
            </a:r>
          </a:p>
          <a:p>
            <a:pPr marL="342900" indent="-342900" algn="just">
              <a:buFont typeface="+mj-lt"/>
              <a:buAutoNum type="arabicPeriod"/>
            </a:pPr>
            <a:r>
              <a:rPr lang="en-US" sz="1600" dirty="0">
                <a:solidFill>
                  <a:schemeClr val="tx1"/>
                </a:solidFill>
                <a:latin typeface="Arial Rounded MT Bold" panose="020F0704030504030204" pitchFamily="34" charset="0"/>
                <a:cs typeface="Arial" panose="020B0604020202020204" pitchFamily="34" charset="0"/>
              </a:rPr>
              <a:t>Delays</a:t>
            </a:r>
          </a:p>
          <a:p>
            <a:pPr marL="342900" indent="-342900" algn="just">
              <a:buFont typeface="+mj-lt"/>
              <a:buAutoNum type="arabicPeriod"/>
            </a:pPr>
            <a:r>
              <a:rPr lang="en-US" sz="1600" dirty="0">
                <a:solidFill>
                  <a:schemeClr val="tx1"/>
                </a:solidFill>
                <a:latin typeface="Arial Rounded MT Bold" panose="020F0704030504030204" pitchFamily="34" charset="0"/>
                <a:cs typeface="Arial" panose="020B0604020202020204" pitchFamily="34" charset="0"/>
              </a:rPr>
              <a:t>Inequality</a:t>
            </a:r>
          </a:p>
          <a:p>
            <a:pPr marL="342900" indent="-342900" algn="just">
              <a:buFont typeface="+mj-lt"/>
              <a:buAutoNum type="arabicPeriod"/>
            </a:pPr>
            <a:r>
              <a:rPr lang="en-US" sz="1600" dirty="0">
                <a:solidFill>
                  <a:schemeClr val="tx1"/>
                </a:solidFill>
                <a:latin typeface="Arial Rounded MT Bold" panose="020F0704030504030204" pitchFamily="34" charset="0"/>
                <a:cs typeface="Arial" panose="020B0604020202020204" pitchFamily="34" charset="0"/>
              </a:rPr>
              <a:t>Uncertainty</a:t>
            </a:r>
          </a:p>
          <a:p>
            <a:pPr marL="342900" indent="-342900" algn="just">
              <a:buFont typeface="+mj-lt"/>
              <a:buAutoNum type="arabicPeriod"/>
            </a:pPr>
            <a:r>
              <a:rPr lang="en-US" sz="1600" dirty="0">
                <a:solidFill>
                  <a:schemeClr val="tx1"/>
                </a:solidFill>
                <a:latin typeface="Arial Rounded MT Bold" panose="020F0704030504030204" pitchFamily="34" charset="0"/>
                <a:cs typeface="Arial" panose="020B0604020202020204" pitchFamily="34" charset="0"/>
              </a:rPr>
              <a:t>Incomprehensibility: The system was overly complex and difficult for many litigants to understand.</a:t>
            </a:r>
          </a:p>
          <a:p>
            <a:pPr algn="just"/>
            <a:endParaRPr lang="en-US" sz="1600" dirty="0">
              <a:solidFill>
                <a:schemeClr val="tx1"/>
              </a:solidFill>
              <a:latin typeface="Arial Rounded MT Bold" panose="020F0704030504030204" pitchFamily="34" charset="0"/>
              <a:cs typeface="Arial" panose="020B0604020202020204" pitchFamily="34" charset="0"/>
            </a:endParaRPr>
          </a:p>
          <a:p>
            <a:pPr algn="just"/>
            <a:r>
              <a:rPr lang="en-US" sz="1600" dirty="0">
                <a:solidFill>
                  <a:schemeClr val="tx1"/>
                </a:solidFill>
                <a:latin typeface="Arial Rounded MT Bold" panose="020F0704030504030204" pitchFamily="34" charset="0"/>
                <a:cs typeface="Arial" panose="020B0604020202020204" pitchFamily="34" charset="0"/>
              </a:rPr>
              <a:t>Lord Jackson </a:t>
            </a:r>
            <a:r>
              <a:rPr lang="en-US" sz="1600" dirty="0" err="1">
                <a:solidFill>
                  <a:schemeClr val="tx1"/>
                </a:solidFill>
                <a:latin typeface="Arial Rounded MT Bold" panose="020F0704030504030204" pitchFamily="34" charset="0"/>
                <a:cs typeface="Arial" panose="020B0604020202020204" pitchFamily="34" charset="0"/>
              </a:rPr>
              <a:t>emphasised</a:t>
            </a:r>
            <a:r>
              <a:rPr lang="en-US" sz="1600" dirty="0">
                <a:solidFill>
                  <a:schemeClr val="tx1"/>
                </a:solidFill>
                <a:latin typeface="Arial Rounded MT Bold" panose="020F0704030504030204" pitchFamily="34" charset="0"/>
                <a:cs typeface="Arial" panose="020B0604020202020204" pitchFamily="34" charset="0"/>
              </a:rPr>
              <a:t> the benefits of alternative dispute resolution (ADR) and recommended a concerted effort to:</a:t>
            </a:r>
          </a:p>
          <a:p>
            <a:pPr algn="just"/>
            <a:r>
              <a:rPr lang="en-US" sz="1600" dirty="0">
                <a:solidFill>
                  <a:schemeClr val="tx1"/>
                </a:solidFill>
                <a:latin typeface="Arial Rounded MT Bold" panose="020F0704030504030204" pitchFamily="34" charset="0"/>
                <a:cs typeface="Arial" panose="020B0604020202020204" pitchFamily="34" charset="0"/>
              </a:rPr>
              <a:t>(a) Ensure that all litigation lawyers and judges are adequately informed about the advantages of ADR.</a:t>
            </a:r>
          </a:p>
        </p:txBody>
      </p:sp>
      <p:pic>
        <p:nvPicPr>
          <p:cNvPr id="1026" name="Picture 2" descr="Harry Woolf, Baron Woolf - Wikipedia">
            <a:extLst>
              <a:ext uri="{FF2B5EF4-FFF2-40B4-BE49-F238E27FC236}">
                <a16:creationId xmlns:a16="http://schemas.microsoft.com/office/drawing/2014/main" id="{F663FBC2-3118-4092-89BA-5D0D2A3E69E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5150" y="1940449"/>
            <a:ext cx="2385963" cy="318030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magine 2">
            <a:extLst>
              <a:ext uri="{FF2B5EF4-FFF2-40B4-BE49-F238E27FC236}">
                <a16:creationId xmlns:a16="http://schemas.microsoft.com/office/drawing/2014/main" id="{7CA69D80-58BC-4486-8E74-35DCFA44B2B9}"/>
              </a:ext>
            </a:extLst>
          </p:cNvPr>
          <p:cNvPicPr>
            <a:picLocks noChangeAspect="1"/>
          </p:cNvPicPr>
          <p:nvPr/>
        </p:nvPicPr>
        <p:blipFill>
          <a:blip r:embed="rId3"/>
          <a:stretch>
            <a:fillRect/>
          </a:stretch>
        </p:blipFill>
        <p:spPr>
          <a:xfrm>
            <a:off x="3466538" y="2341266"/>
            <a:ext cx="1976149" cy="16436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ttangolo 4">
            <a:extLst>
              <a:ext uri="{FF2B5EF4-FFF2-40B4-BE49-F238E27FC236}">
                <a16:creationId xmlns:a16="http://schemas.microsoft.com/office/drawing/2014/main" id="{8F40C077-27C7-45A4-B305-4CA3FF3C7B18}"/>
              </a:ext>
            </a:extLst>
          </p:cNvPr>
          <p:cNvSpPr/>
          <p:nvPr/>
        </p:nvSpPr>
        <p:spPr>
          <a:xfrm>
            <a:off x="3988994" y="4163670"/>
            <a:ext cx="1371600" cy="213493"/>
          </a:xfrm>
          <a:prstGeom prst="rect">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it-IT" dirty="0">
                <a:solidFill>
                  <a:schemeClr val="tx1"/>
                </a:solidFill>
                <a:latin typeface="Arial Black" panose="020B0A04020102020204" pitchFamily="34" charset="0"/>
              </a:rPr>
              <a:t>1997</a:t>
            </a:r>
          </a:p>
        </p:txBody>
      </p:sp>
    </p:spTree>
    <p:extLst>
      <p:ext uri="{BB962C8B-B14F-4D97-AF65-F5344CB8AC3E}">
        <p14:creationId xmlns:p14="http://schemas.microsoft.com/office/powerpoint/2010/main" val="57231351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3334</TotalTime>
  <Words>2079</Words>
  <Application>Microsoft Office PowerPoint</Application>
  <PresentationFormat>Widescreen</PresentationFormat>
  <Paragraphs>198</Paragraphs>
  <Slides>32</Slides>
  <Notes>17</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32</vt:i4>
      </vt:variant>
    </vt:vector>
  </HeadingPairs>
  <TitlesOfParts>
    <vt:vector size="42" baseType="lpstr">
      <vt:lpstr>Abadi MT Condensed Light</vt:lpstr>
      <vt:lpstr>Arial</vt:lpstr>
      <vt:lpstr>Arial Black</vt:lpstr>
      <vt:lpstr>Arial Rounded MT Bold</vt:lpstr>
      <vt:lpstr>Calibri</vt:lpstr>
      <vt:lpstr>Calibri Light</vt:lpstr>
      <vt:lpstr>Tahoma</vt:lpstr>
      <vt:lpstr>Times New Roman</vt:lpstr>
      <vt:lpstr>Wingdings</vt:lpstr>
      <vt:lpstr>Tema di Office</vt:lpstr>
      <vt:lpstr> Right to Defense, Due Process, and Dejudicialization of Dispute Resolution  Vitoria,4 April 2025 </vt:lpstr>
      <vt:lpstr> Presentation Outline </vt:lpstr>
      <vt:lpstr>Historical Background</vt:lpstr>
      <vt:lpstr>Italy as an Example </vt:lpstr>
      <vt:lpstr>Italy as an Example </vt:lpstr>
      <vt:lpstr>The «Public Approach» was also embraced by the Italian Legislator in 1942</vt:lpstr>
      <vt:lpstr>The «Public Approach» was also embraced by the Italian Legislator in 1942</vt:lpstr>
      <vt:lpstr>Historical Background</vt:lpstr>
      <vt:lpstr>Historical Background</vt:lpstr>
      <vt:lpstr>The current crisis in the European welfare </vt:lpstr>
      <vt:lpstr>Current trend</vt:lpstr>
      <vt:lpstr>Current Trend</vt:lpstr>
      <vt:lpstr>Current Trend</vt:lpstr>
      <vt:lpstr>Current Trend</vt:lpstr>
      <vt:lpstr> Current Trend </vt:lpstr>
      <vt:lpstr> Risks to manage/mitigate </vt:lpstr>
      <vt:lpstr> Risks to Manage/Mitigate </vt:lpstr>
      <vt:lpstr> Risks to manage </vt:lpstr>
      <vt:lpstr> Dejudicialization in practice: Risks to Mitigate </vt:lpstr>
      <vt:lpstr> Dejudicialization in practice: Risks to Mitigate </vt:lpstr>
      <vt:lpstr> Dejudicialization in practice: Risks to Mitigate </vt:lpstr>
      <vt:lpstr> Dejudicialization in practice: Risks to Mitigate </vt:lpstr>
      <vt:lpstr> Dejudicialization in practice: Risks to Mitigate </vt:lpstr>
      <vt:lpstr> Dejudicialization in practice: Risks to Mitigate </vt:lpstr>
      <vt:lpstr> A growing trend to extend dejudicialisation to cases involving vulnerable citizens </vt:lpstr>
      <vt:lpstr> A growing trend to extend dejudicialisation to cases involving vulnerable citizens </vt:lpstr>
      <vt:lpstr> A growing trend to extend dejudicialisation to cases involving vulnerable citizens </vt:lpstr>
      <vt:lpstr> A growing trend to extend dejudicialisation to cases involving vulnerable citizens </vt:lpstr>
      <vt:lpstr> Out-of-court Enforcement  </vt:lpstr>
      <vt:lpstr> Out-of-court Enforcement  </vt:lpstr>
      <vt:lpstr> Out-of-court Enforcement  </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Alessia Guerretta</dc:creator>
  <cp:lastModifiedBy>Elena D'Alessandro</cp:lastModifiedBy>
  <cp:revision>222</cp:revision>
  <dcterms:created xsi:type="dcterms:W3CDTF">2022-06-17T10:33:09Z</dcterms:created>
  <dcterms:modified xsi:type="dcterms:W3CDTF">2025-03-21T17:51:50Z</dcterms:modified>
</cp:coreProperties>
</file>